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78" r:id="rId5"/>
    <p:sldId id="321" r:id="rId6"/>
    <p:sldId id="322" r:id="rId7"/>
    <p:sldId id="346" r:id="rId8"/>
    <p:sldId id="334" r:id="rId9"/>
    <p:sldId id="355" r:id="rId10"/>
    <p:sldId id="356" r:id="rId11"/>
    <p:sldId id="357" r:id="rId12"/>
    <p:sldId id="358" r:id="rId13"/>
    <p:sldId id="359" r:id="rId14"/>
    <p:sldId id="360" r:id="rId15"/>
    <p:sldId id="380" r:id="rId16"/>
    <p:sldId id="362" r:id="rId17"/>
    <p:sldId id="363" r:id="rId18"/>
    <p:sldId id="364" r:id="rId19"/>
    <p:sldId id="370" r:id="rId20"/>
    <p:sldId id="369" r:id="rId21"/>
    <p:sldId id="365" r:id="rId22"/>
    <p:sldId id="366" r:id="rId23"/>
    <p:sldId id="353" r:id="rId24"/>
    <p:sldId id="368" r:id="rId25"/>
    <p:sldId id="367" r:id="rId26"/>
    <p:sldId id="371" r:id="rId27"/>
    <p:sldId id="372" r:id="rId28"/>
    <p:sldId id="373" r:id="rId29"/>
    <p:sldId id="374" r:id="rId30"/>
    <p:sldId id="375" r:id="rId31"/>
    <p:sldId id="3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104F0C-8BF9-D306-42AE-1EE5886E233E}" name="Roth, Christina" initials="RC" userId="S::christina.roth@manpowergroup.com::52d6c265-802e-44ac-92b4-8209a1ad8999" providerId="AD"/>
  <p188:author id="{D7DB590C-7169-AD03-3ECF-050E60AA3BAF}" name="Stanley, Brittany" initials="SB" userId="S::brittany.stanley@manpowergroup.com::e31d83bd-3aac-4a9c-8461-d6ae86e449d6" providerId="AD"/>
  <p188:author id="{89664F81-B330-1047-B841-8CBA740D2E44}" name="Grunewald, Lisa" initials="GL" userId="S::lisa.grunewald@manpowergroup.com::0f0b2432-5189-4b22-846f-7301330c2829" providerId="AD"/>
  <p188:author id="{36BCAF8F-E2EE-6EF0-7B5E-F9C55C014089}" name="Keller, Brenda" initials="KB" userId="S::brenda.keller@manpowergroup.com::605a3839-9657-4985-95e7-89873bea7606" providerId="AD"/>
  <p188:author id="{935FB0B4-D705-A5F7-D4FE-75293B3701C3}" name="Julitz, John" initials="JJ" userId="S::john.julitz@manpowergroup.com::bfe907c2-cac6-43b2-b83c-79075561946e" providerId="AD"/>
  <p188:author id="{BAC12ACB-48BB-6D33-93C5-012BF6547E23}" name="Spude, Lauren" initials="SL" userId="S::lauren.spude@manpowergroup.com::07f004b4-e1bf-4061-8aad-a30ba627de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D70"/>
    <a:srgbClr val="3893CD"/>
    <a:srgbClr val="386097"/>
    <a:srgbClr val="669E66"/>
    <a:srgbClr val="736BDE"/>
    <a:srgbClr val="E0690F"/>
    <a:srgbClr val="E4415F"/>
    <a:srgbClr val="B43700"/>
    <a:srgbClr val="CC334D"/>
    <a:srgbClr val="4F4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9887E-0E34-4025-BA3D-55BFDF1F0B2E}" v="2" dt="2023-01-03T16:26:38.045"/>
    <p1510:client id="{6941CBAC-669D-52BE-E301-B4A98D77F09D}" v="37" dt="2023-01-12T14:54:34.059"/>
    <p1510:client id="{BD08BB70-51F2-2398-62E3-85A3E0856AD5}" v="1" dt="2023-01-03T20:57:44.561"/>
    <p1510:client id="{F08F3662-0213-6F92-7273-F7E9C6DF0351}" v="4" dt="2023-01-03T21:02:1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er Kalkanci" userId="S::onderk_marjinal.com.tr#ext#@manpowergroupapps.onmicrosoft.com::47c1d13c-ec8d-4d53-9adb-8fe3b34c5174" providerId="AD" clId="Web-{6941CBAC-669D-52BE-E301-B4A98D77F09D}"/>
    <pc:docChg chg="modSld">
      <pc:chgData name="Onder Kalkanci" userId="S::onderk_marjinal.com.tr#ext#@manpowergroupapps.onmicrosoft.com::47c1d13c-ec8d-4d53-9adb-8fe3b34c5174" providerId="AD" clId="Web-{6941CBAC-669D-52BE-E301-B4A98D77F09D}" dt="2023-01-12T14:54:34.059" v="56" actId="1076"/>
      <pc:docMkLst>
        <pc:docMk/>
      </pc:docMkLst>
      <pc:sldChg chg="modSp">
        <pc:chgData name="Onder Kalkanci" userId="S::onderk_marjinal.com.tr#ext#@manpowergroupapps.onmicrosoft.com::47c1d13c-ec8d-4d53-9adb-8fe3b34c5174" providerId="AD" clId="Web-{6941CBAC-669D-52BE-E301-B4A98D77F09D}" dt="2023-01-12T14:41:52.982" v="2" actId="20577"/>
        <pc:sldMkLst>
          <pc:docMk/>
          <pc:sldMk cId="843660233" sldId="321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41:52.982" v="2" actId="20577"/>
          <ac:spMkLst>
            <pc:docMk/>
            <pc:sldMk cId="843660233" sldId="321"/>
            <ac:spMk id="3" creationId="{FCBA043B-BB30-8E44-314E-B36F2F3A4EA6}"/>
          </ac:spMkLst>
        </pc:sp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51:58.116" v="47" actId="1076"/>
        <pc:sldMkLst>
          <pc:docMk/>
          <pc:sldMk cId="1958113244" sldId="334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51:34.130" v="43" actId="1076"/>
          <ac:spMkLst>
            <pc:docMk/>
            <pc:sldMk cId="1958113244" sldId="334"/>
            <ac:spMk id="15" creationId="{B9E74917-ED7B-29C4-E786-D9C6C2B7B57F}"/>
          </ac:spMkLst>
        </pc:spChg>
        <pc:spChg chg="mod">
          <ac:chgData name="Onder Kalkanci" userId="S::onderk_marjinal.com.tr#ext#@manpowergroupapps.onmicrosoft.com::47c1d13c-ec8d-4d53-9adb-8fe3b34c5174" providerId="AD" clId="Web-{6941CBAC-669D-52BE-E301-B4A98D77F09D}" dt="2023-01-12T14:51:53.022" v="46" actId="1076"/>
          <ac:spMkLst>
            <pc:docMk/>
            <pc:sldMk cId="1958113244" sldId="334"/>
            <ac:spMk id="22" creationId="{0A2690E2-4B47-5845-176C-F0E615B68309}"/>
          </ac:spMkLst>
        </pc:spChg>
        <pc:spChg chg="mod">
          <ac:chgData name="Onder Kalkanci" userId="S::onderk_marjinal.com.tr#ext#@manpowergroupapps.onmicrosoft.com::47c1d13c-ec8d-4d53-9adb-8fe3b34c5174" providerId="AD" clId="Web-{6941CBAC-669D-52BE-E301-B4A98D77F09D}" dt="2023-01-12T14:51:58.116" v="47" actId="1076"/>
          <ac:spMkLst>
            <pc:docMk/>
            <pc:sldMk cId="1958113244" sldId="334"/>
            <ac:spMk id="34" creationId="{4B55E7C4-A9A4-2721-28F7-660EE330BD14}"/>
          </ac:spMkLst>
        </pc:spChg>
        <pc:graphicFrameChg chg="mod">
          <ac:chgData name="Onder Kalkanci" userId="S::onderk_marjinal.com.tr#ext#@manpowergroupapps.onmicrosoft.com::47c1d13c-ec8d-4d53-9adb-8fe3b34c5174" providerId="AD" clId="Web-{6941CBAC-669D-52BE-E301-B4A98D77F09D}" dt="2023-01-12T14:51:32.536" v="42" actId="1076"/>
          <ac:graphicFrameMkLst>
            <pc:docMk/>
            <pc:sldMk cId="1958113244" sldId="334"/>
            <ac:graphicFrameMk id="7" creationId="{6522B1C8-58F8-2ADA-DEB1-26DDB445647C}"/>
          </ac:graphicFrameMkLst>
        </pc:graphicFrameChg>
        <pc:graphicFrameChg chg="mod">
          <ac:chgData name="Onder Kalkanci" userId="S::onderk_marjinal.com.tr#ext#@manpowergroupapps.onmicrosoft.com::47c1d13c-ec8d-4d53-9adb-8fe3b34c5174" providerId="AD" clId="Web-{6941CBAC-669D-52BE-E301-B4A98D77F09D}" dt="2023-01-12T14:51:46.396" v="45" actId="1076"/>
          <ac:graphicFrameMkLst>
            <pc:docMk/>
            <pc:sldMk cId="1958113244" sldId="334"/>
            <ac:graphicFrameMk id="19" creationId="{446E3117-4B91-EBCB-1ECB-D693C4978361}"/>
          </ac:graphicFrameMkLst>
        </pc:graphicFrameChg>
        <pc:graphicFrameChg chg="mod">
          <ac:chgData name="Onder Kalkanci" userId="S::onderk_marjinal.com.tr#ext#@manpowergroupapps.onmicrosoft.com::47c1d13c-ec8d-4d53-9adb-8fe3b34c5174" providerId="AD" clId="Web-{6941CBAC-669D-52BE-E301-B4A98D77F09D}" dt="2023-01-12T14:51:02.520" v="34" actId="1076"/>
          <ac:graphicFrameMkLst>
            <pc:docMk/>
            <pc:sldMk cId="1958113244" sldId="334"/>
            <ac:graphicFrameMk id="33" creationId="{5E697BDB-3609-FD65-0F11-958C16DA2A54}"/>
          </ac:graphicFrameMkLst>
        </pc:graphicFrame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53:46.260" v="50" actId="20577"/>
        <pc:sldMkLst>
          <pc:docMk/>
          <pc:sldMk cId="651890679" sldId="362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53:46.260" v="50" actId="20577"/>
          <ac:spMkLst>
            <pc:docMk/>
            <pc:sldMk cId="651890679" sldId="362"/>
            <ac:spMk id="3" creationId="{0228C715-A932-FC70-A4A2-9CB3D3054D65}"/>
          </ac:spMkLst>
        </pc:sp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53:53.292" v="52" actId="20577"/>
        <pc:sldMkLst>
          <pc:docMk/>
          <pc:sldMk cId="1704294468" sldId="363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53:53.292" v="52" actId="20577"/>
          <ac:spMkLst>
            <pc:docMk/>
            <pc:sldMk cId="1704294468" sldId="363"/>
            <ac:spMk id="3" creationId="{0228C715-A932-FC70-A4A2-9CB3D3054D65}"/>
          </ac:spMkLst>
        </pc:sp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54:16.465" v="54" actId="20577"/>
        <pc:sldMkLst>
          <pc:docMk/>
          <pc:sldMk cId="2705293693" sldId="364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54:16.465" v="54" actId="20577"/>
          <ac:spMkLst>
            <pc:docMk/>
            <pc:sldMk cId="2705293693" sldId="364"/>
            <ac:spMk id="2" creationId="{37C00896-5118-B1F7-FF3D-59EEC758388B}"/>
          </ac:spMkLst>
        </pc:sp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54:34.059" v="56" actId="1076"/>
        <pc:sldMkLst>
          <pc:docMk/>
          <pc:sldMk cId="4008698133" sldId="370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54:34.059" v="56" actId="1076"/>
          <ac:spMkLst>
            <pc:docMk/>
            <pc:sldMk cId="4008698133" sldId="370"/>
            <ac:spMk id="22" creationId="{BE95A80F-A229-190F-EB94-7502A5DE6A50}"/>
          </ac:spMkLst>
        </pc:sp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45:24.631" v="12" actId="1076"/>
        <pc:sldMkLst>
          <pc:docMk/>
          <pc:sldMk cId="530112299" sldId="376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45:04.865" v="6" actId="20577"/>
          <ac:spMkLst>
            <pc:docMk/>
            <pc:sldMk cId="530112299" sldId="376"/>
            <ac:spMk id="21" creationId="{A200C2D8-FE26-D902-3AA5-134A73B04687}"/>
          </ac:spMkLst>
        </pc:spChg>
        <pc:spChg chg="mod">
          <ac:chgData name="Onder Kalkanci" userId="S::onderk_marjinal.com.tr#ext#@manpowergroupapps.onmicrosoft.com::47c1d13c-ec8d-4d53-9adb-8fe3b34c5174" providerId="AD" clId="Web-{6941CBAC-669D-52BE-E301-B4A98D77F09D}" dt="2023-01-12T14:45:24.616" v="11" actId="1076"/>
          <ac:spMkLst>
            <pc:docMk/>
            <pc:sldMk cId="530112299" sldId="376"/>
            <ac:spMk id="38" creationId="{124B46D4-DF8C-4A9F-10EE-8557F9C05F6C}"/>
          </ac:spMkLst>
        </pc:spChg>
        <pc:picChg chg="mod">
          <ac:chgData name="Onder Kalkanci" userId="S::onderk_marjinal.com.tr#ext#@manpowergroupapps.onmicrosoft.com::47c1d13c-ec8d-4d53-9adb-8fe3b34c5174" providerId="AD" clId="Web-{6941CBAC-669D-52BE-E301-B4A98D77F09D}" dt="2023-01-12T14:45:24.631" v="12" actId="1076"/>
          <ac:picMkLst>
            <pc:docMk/>
            <pc:sldMk cId="530112299" sldId="376"/>
            <ac:picMk id="39" creationId="{C0402278-7AD4-273F-A5B7-BED88769F15B}"/>
          </ac:picMkLst>
        </pc:pic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33:34.666" v="0" actId="20577"/>
        <pc:sldMkLst>
          <pc:docMk/>
          <pc:sldMk cId="23452208" sldId="378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33:34.666" v="0" actId="20577"/>
          <ac:spMkLst>
            <pc:docMk/>
            <pc:sldMk cId="23452208" sldId="378"/>
            <ac:spMk id="2" creationId="{945AB3A8-C4BA-F731-6DB6-5FA4125FE581}"/>
          </ac:spMkLst>
        </pc:spChg>
      </pc:sldChg>
      <pc:sldChg chg="modSp">
        <pc:chgData name="Onder Kalkanci" userId="S::onderk_marjinal.com.tr#ext#@manpowergroupapps.onmicrosoft.com::47c1d13c-ec8d-4d53-9adb-8fe3b34c5174" providerId="AD" clId="Web-{6941CBAC-669D-52BE-E301-B4A98D77F09D}" dt="2023-01-12T14:44:30.176" v="4" actId="20577"/>
        <pc:sldMkLst>
          <pc:docMk/>
          <pc:sldMk cId="850832148" sldId="380"/>
        </pc:sldMkLst>
        <pc:spChg chg="mod">
          <ac:chgData name="Onder Kalkanci" userId="S::onderk_marjinal.com.tr#ext#@manpowergroupapps.onmicrosoft.com::47c1d13c-ec8d-4d53-9adb-8fe3b34c5174" providerId="AD" clId="Web-{6941CBAC-669D-52BE-E301-B4A98D77F09D}" dt="2023-01-12T14:44:30.176" v="4" actId="20577"/>
          <ac:spMkLst>
            <pc:docMk/>
            <pc:sldMk cId="850832148" sldId="380"/>
            <ac:spMk id="3" creationId="{0228C715-A932-FC70-A4A2-9CB3D3054D65}"/>
          </ac:spMkLst>
        </pc:spChg>
      </pc:sldChg>
    </pc:docChg>
  </pc:docChgLst>
  <pc:docChgLst>
    <pc:chgData clId="Web-{6941CBAC-669D-52BE-E301-B4A98D77F09D}"/>
    <pc:docChg chg="modSld">
      <pc:chgData name="" userId="" providerId="" clId="Web-{6941CBAC-669D-52BE-E301-B4A98D77F09D}" dt="2023-01-12T14:33:33.213" v="0" actId="20577"/>
      <pc:docMkLst>
        <pc:docMk/>
      </pc:docMkLst>
      <pc:sldChg chg="modSp">
        <pc:chgData name="" userId="" providerId="" clId="Web-{6941CBAC-669D-52BE-E301-B4A98D77F09D}" dt="2023-01-12T14:33:33.213" v="0" actId="20577"/>
        <pc:sldMkLst>
          <pc:docMk/>
          <pc:sldMk cId="23452208" sldId="378"/>
        </pc:sldMkLst>
        <pc:spChg chg="mod">
          <ac:chgData name="" userId="" providerId="" clId="Web-{6941CBAC-669D-52BE-E301-B4A98D77F09D}" dt="2023-01-12T14:33:33.213" v="0" actId="20577"/>
          <ac:spMkLst>
            <pc:docMk/>
            <pc:sldMk cId="23452208" sldId="378"/>
            <ac:spMk id="2" creationId="{945AB3A8-C4BA-F731-6DB6-5FA4125FE58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İşe Alım Bekleniyor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16116273245481"/>
          <c:y val="3.2968059920530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7.0967705883817178E-2"/>
          <c:y val="0.26920757244320148"/>
          <c:w val="0.85806458823236564"/>
          <c:h val="0.73079242755679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4A-2549-BE45-6EE54483B147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E-7143-8D95-0E7DAE3781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E-7143-8D95-0E7DAE37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İsrail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592828034671549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Singapur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556931757707421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Panama</a:t>
            </a:r>
          </a:p>
        </c:rich>
      </c:tx>
      <c:layout>
        <c:manualLayout>
          <c:xMode val="edge"/>
          <c:yMode val="edge"/>
          <c:x val="0.22260284458311771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Kosta</a:t>
            </a:r>
            <a:r>
              <a:rPr lang="tr-TR" sz="1400" baseline="0" dirty="0">
                <a:solidFill>
                  <a:schemeClr val="tx1"/>
                </a:solidFill>
              </a:rPr>
              <a:t> Rika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779417232254164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380355604761914E-2"/>
          <c:w val="1"/>
          <c:h val="0.65695351797708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87-FF4C-AC69-7B9FBFF13AE9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E5A-4AA3-B997-E2056142F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Information Technology</c:v>
                </c:pt>
                <c:pt idx="1">
                  <c:v>Financials &amp; Real Estate</c:v>
                </c:pt>
                <c:pt idx="2">
                  <c:v>Energy &amp; Utilities</c:v>
                </c:pt>
                <c:pt idx="3">
                  <c:v>Health Care &amp; Life Sciences</c:v>
                </c:pt>
                <c:pt idx="4">
                  <c:v>Industrials &amp; Materials</c:v>
                </c:pt>
                <c:pt idx="5">
                  <c:v>Transport, Logistics &amp; Automotive</c:v>
                </c:pt>
                <c:pt idx="6">
                  <c:v>Communication Services</c:v>
                </c:pt>
                <c:pt idx="7">
                  <c:v>Consumer Goods &amp; Services</c:v>
                </c:pt>
                <c:pt idx="8">
                  <c:v>Other / None of the Above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0.35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0.22</c:v>
                </c:pt>
                <c:pt idx="5">
                  <c:v>0.21</c:v>
                </c:pt>
                <c:pt idx="6">
                  <c:v>0.19</c:v>
                </c:pt>
                <c:pt idx="7">
                  <c:v>0.19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7-FF4C-AC69-7B9FBFF13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584506656"/>
        <c:axId val="60494879"/>
      </c:barChart>
      <c:catAx>
        <c:axId val="584506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60494879"/>
        <c:crosses val="autoZero"/>
        <c:auto val="1"/>
        <c:lblAlgn val="ctr"/>
        <c:lblOffset val="100"/>
        <c:tickLblSkip val="1"/>
        <c:noMultiLvlLbl val="0"/>
      </c:catAx>
      <c:valAx>
        <c:axId val="604948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4506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tr-TR" sz="1600" b="1" dirty="0">
                <a:solidFill>
                  <a:schemeClr val="tx1"/>
                </a:solidFill>
              </a:rPr>
              <a:t>Büyük: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en-US" sz="1600" b="0" dirty="0">
                <a:solidFill>
                  <a:schemeClr val="tx1"/>
                </a:solidFill>
              </a:rPr>
              <a:t>250+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tr-TR" sz="1600" b="0" dirty="0">
                <a:solidFill>
                  <a:schemeClr val="tx1"/>
                </a:solidFill>
              </a:rPr>
              <a:t>Çalışan</a:t>
            </a:r>
            <a:endParaRPr lang="en-US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06185542417757"/>
          <c:y val="0.74601813431270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7-314B-BCC7-932AC871DB4A}"/>
              </c:ext>
            </c:extLst>
          </c:dPt>
          <c:dPt>
            <c:idx val="1"/>
            <c:bubble3D val="0"/>
            <c:spPr>
              <a:solidFill>
                <a:schemeClr val="accent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7-314B-BCC7-932AC871DB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7-314B-BCC7-932AC871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tr-TR" sz="1600" b="1" dirty="0">
                <a:solidFill>
                  <a:schemeClr val="tx1"/>
                </a:solidFill>
              </a:rPr>
              <a:t>Çok küçük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en-US" sz="1600" b="0" dirty="0">
                <a:solidFill>
                  <a:schemeClr val="tx1"/>
                </a:solidFill>
              </a:rPr>
              <a:t>&lt;10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tr-TR" sz="1600" b="0" dirty="0">
                <a:solidFill>
                  <a:schemeClr val="tx1"/>
                </a:solidFill>
              </a:rPr>
              <a:t>Çalışan</a:t>
            </a:r>
            <a:endParaRPr lang="en-US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06185542417757"/>
          <c:y val="0.74601813431270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7-314B-BCC7-932AC871DB4A}"/>
              </c:ext>
            </c:extLst>
          </c:dPt>
          <c:dPt>
            <c:idx val="1"/>
            <c:bubble3D val="0"/>
            <c:spPr>
              <a:solidFill>
                <a:schemeClr val="accent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7-314B-BCC7-932AC871DB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7-314B-BCC7-932AC871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tr-TR" sz="1600" b="1" dirty="0">
                <a:solidFill>
                  <a:schemeClr val="tx1"/>
                </a:solidFill>
              </a:rPr>
              <a:t>Küçük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en-US" sz="1600" b="0" dirty="0">
                <a:solidFill>
                  <a:schemeClr val="tx1"/>
                </a:solidFill>
              </a:rPr>
              <a:t>10 - 49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tr-TR" sz="1600" b="0" dirty="0">
                <a:solidFill>
                  <a:schemeClr val="tx1"/>
                </a:solidFill>
              </a:rPr>
              <a:t>Çalışan</a:t>
            </a:r>
            <a:endParaRPr lang="en-US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06185542417757"/>
          <c:y val="0.74601813431270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7-314B-BCC7-932AC871DB4A}"/>
              </c:ext>
            </c:extLst>
          </c:dPt>
          <c:dPt>
            <c:idx val="1"/>
            <c:bubble3D val="0"/>
            <c:spPr>
              <a:solidFill>
                <a:schemeClr val="accent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7-314B-BCC7-932AC871DB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7-314B-BCC7-932AC871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tr-TR" sz="1600" b="1" dirty="0">
                <a:solidFill>
                  <a:schemeClr val="tx1"/>
                </a:solidFill>
              </a:rPr>
              <a:t>Orta: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en-US" sz="1600" b="0" dirty="0">
                <a:solidFill>
                  <a:schemeClr val="tx1"/>
                </a:solidFill>
              </a:rPr>
              <a:t>50 - 249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rPr lang="tr-TR" sz="1600" b="0" dirty="0">
                <a:solidFill>
                  <a:schemeClr val="tx1"/>
                </a:solidFill>
              </a:rPr>
              <a:t>Çalışan</a:t>
            </a:r>
            <a:endParaRPr lang="en-US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06185542417757"/>
          <c:y val="0.74601813431270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7-314B-BCC7-932AC871DB4A}"/>
              </c:ext>
            </c:extLst>
          </c:dPt>
          <c:dPt>
            <c:idx val="1"/>
            <c:bubble3D val="0"/>
            <c:spPr>
              <a:solidFill>
                <a:schemeClr val="accent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7-314B-BCC7-932AC871DB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7-314B-BCC7-932AC871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Personel Sayısında Azalma Bekleniyor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5115029151623496E-2"/>
          <c:y val="0.25374416785501669"/>
          <c:w val="0.87622104332179662"/>
          <c:h val="0.746255832144983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Expect a Staffing Decrease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5D-F14A-BA63-E182D344DB0F}"/>
              </c:ext>
            </c:extLst>
          </c:dPt>
          <c:dPt>
            <c:idx val="1"/>
            <c:bubble3D val="0"/>
            <c:spPr>
              <a:solidFill>
                <a:schemeClr val="accent5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E-7143-8D95-0E7DAE3781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E-7143-8D95-0E7DAE37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779602347175E-2"/>
          <c:y val="0"/>
          <c:w val="0.9087564598646382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rgbClr val="669E66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B-094A-A47F-DC4F4F4DEE7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B-094A-A47F-DC4F4F4DEE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094A-A47F-DC4F4F4D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chemeClr val="tx1"/>
                </a:solidFill>
              </a:rPr>
              <a:t>İşgücü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Düzeylerinin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Sabit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Tutulması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Planlanıyor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7.0967705883817178E-2"/>
          <c:y val="0.26920757244320148"/>
          <c:w val="0.85806458823236564"/>
          <c:h val="0.73079242755679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Plan to Hire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0F-A44D-9B8A-28FF7AEA587F}"/>
              </c:ext>
            </c:extLst>
          </c:dPt>
          <c:dPt>
            <c:idx val="1"/>
            <c:bubble3D val="0"/>
            <c:spPr>
              <a:solidFill>
                <a:schemeClr val="accent2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E-7143-8D95-0E7DAE3781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E-7143-8D95-0E7DAE37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Kararsız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5115029151623496E-2"/>
          <c:y val="0.25374416785501669"/>
          <c:w val="0.87622104332179662"/>
          <c:h val="0.746255832144983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Expect a Staffing Decrease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5D-F14A-BA63-E182D344DB0F}"/>
              </c:ext>
            </c:extLst>
          </c:dPt>
          <c:dPt>
            <c:idx val="1"/>
            <c:bubble3D val="0"/>
            <c:spPr>
              <a:solidFill>
                <a:schemeClr val="tx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E-7143-8D95-0E7DAE3781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E-7143-8D95-0E7DAE37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014692607975E-4"/>
          <c:y val="0.20584302571611265"/>
          <c:w val="0.99897123970614787"/>
          <c:h val="0.79415697428388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rgbClr val="4C79AF"/>
            </a:solidFill>
            <a:ln>
              <a:noFill/>
            </a:ln>
            <a:effectLst/>
          </c:spPr>
          <c:invertIfNegative val="1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0-204B-B4E5-53419CFCE9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D0-204B-B4E5-53419CFCE934}"/>
              </c:ext>
            </c:extLst>
          </c:dPt>
          <c:dPt>
            <c:idx val="4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29-DD23-8542-970B-E9E78EFC0375}"/>
              </c:ext>
            </c:extLst>
          </c:dPt>
          <c:dLbls>
            <c:dLbl>
              <c:idx val="0"/>
              <c:layout>
                <c:manualLayout>
                  <c:x val="5.5548611996302729E-7"/>
                  <c:y val="0.24494430081658888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D0-204B-B4E5-53419CFCE934}"/>
                </c:ext>
              </c:extLst>
            </c:dLbl>
            <c:dLbl>
              <c:idx val="1"/>
              <c:layout>
                <c:manualLayout>
                  <c:x val="4.6290509982548476E-7"/>
                  <c:y val="0.23737037229730751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D0-204B-B4E5-53419CFCE934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23-8542-970B-E9E78EFC0375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3-8542-970B-E9E78EFC0375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23-8542-970B-E9E78EFC0375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23-8542-970B-E9E78EFC0375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23-8542-970B-E9E78EFC0375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23-8542-970B-E9E78EFC0375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23-8542-970B-E9E78EFC0375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23-8542-970B-E9E78EFC0375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23-8542-970B-E9E78EFC0375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23-8542-970B-E9E78EFC0375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23-8542-970B-E9E78EFC0375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23-8542-970B-E9E78EFC0375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23-8542-970B-E9E78EFC0375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23-8542-970B-E9E78EFC0375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23-8542-970B-E9E78EFC0375}"/>
                </c:ext>
              </c:extLst>
            </c:dLbl>
            <c:dLbl>
              <c:idx val="17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23-8542-970B-E9E78EFC0375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D23-8542-970B-E9E78EFC0375}"/>
                </c:ext>
              </c:extLst>
            </c:dLbl>
            <c:dLbl>
              <c:idx val="19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D23-8542-970B-E9E78EFC0375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D23-8542-970B-E9E78EFC0375}"/>
                </c:ext>
              </c:extLst>
            </c:dLbl>
            <c:dLbl>
              <c:idx val="2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D23-8542-970B-E9E78EFC0375}"/>
                </c:ext>
              </c:extLst>
            </c:dLbl>
            <c:dLbl>
              <c:idx val="2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D23-8542-970B-E9E78EFC0375}"/>
                </c:ext>
              </c:extLst>
            </c:dLbl>
            <c:dLbl>
              <c:idx val="23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D23-8542-970B-E9E78EFC0375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D23-8542-970B-E9E78EFC0375}"/>
                </c:ext>
              </c:extLst>
            </c:dLbl>
            <c:dLbl>
              <c:idx val="25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D23-8542-970B-E9E78EFC0375}"/>
                </c:ext>
              </c:extLst>
            </c:dLbl>
            <c:dLbl>
              <c:idx val="26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D23-8542-970B-E9E78EFC0375}"/>
                </c:ext>
              </c:extLst>
            </c:dLbl>
            <c:dLbl>
              <c:idx val="27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D23-8542-970B-E9E78EFC0375}"/>
                </c:ext>
              </c:extLst>
            </c:dLbl>
            <c:dLbl>
              <c:idx val="28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D23-8542-970B-E9E78EFC0375}"/>
                </c:ext>
              </c:extLst>
            </c:dLbl>
            <c:dLbl>
              <c:idx val="29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D23-8542-970B-E9E78EFC0375}"/>
                </c:ext>
              </c:extLst>
            </c:dLbl>
            <c:dLbl>
              <c:idx val="3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D23-8542-970B-E9E78EFC0375}"/>
                </c:ext>
              </c:extLst>
            </c:dLbl>
            <c:dLbl>
              <c:idx val="3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D23-8542-970B-E9E78EFC0375}"/>
                </c:ext>
              </c:extLst>
            </c:dLbl>
            <c:dLbl>
              <c:idx val="3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D23-8542-970B-E9E78EFC0375}"/>
                </c:ext>
              </c:extLst>
            </c:dLbl>
            <c:dLbl>
              <c:idx val="33"/>
              <c:layout>
                <c:manualLayout>
                  <c:x val="1.2151258870418976E-7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D23-8542-970B-E9E78EFC0375}"/>
                </c:ext>
              </c:extLst>
            </c:dLbl>
            <c:dLbl>
              <c:idx val="34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D23-8542-970B-E9E78EFC0375}"/>
                </c:ext>
              </c:extLst>
            </c:dLbl>
            <c:dLbl>
              <c:idx val="35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D23-8542-970B-E9E78EFC0375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D23-8542-970B-E9E78EFC0375}"/>
                </c:ext>
              </c:extLst>
            </c:dLbl>
            <c:dLbl>
              <c:idx val="37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D23-8542-970B-E9E78EFC0375}"/>
                </c:ext>
              </c:extLst>
            </c:dLbl>
            <c:dLbl>
              <c:idx val="38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D23-8542-970B-E9E78EFC0375}"/>
                </c:ext>
              </c:extLst>
            </c:dLbl>
            <c:dLbl>
              <c:idx val="39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D23-8542-970B-E9E78EFC0375}"/>
                </c:ext>
              </c:extLst>
            </c:dLbl>
            <c:numFmt formatCode="#,##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Sheet1!$A$2:$A$42</c:f>
              <c:strCache>
                <c:ptCount val="41"/>
                <c:pt idx="0">
                  <c:v>Hungary</c:v>
                </c:pt>
                <c:pt idx="1">
                  <c:v>Poland</c:v>
                </c:pt>
                <c:pt idx="2">
                  <c:v>Czech Republic</c:v>
                </c:pt>
                <c:pt idx="3">
                  <c:v>Spain</c:v>
                </c:pt>
                <c:pt idx="4">
                  <c:v>Slovakia</c:v>
                </c:pt>
                <c:pt idx="5">
                  <c:v>Greece</c:v>
                </c:pt>
                <c:pt idx="6">
                  <c:v>Japan</c:v>
                </c:pt>
                <c:pt idx="7">
                  <c:v>Argentina</c:v>
                </c:pt>
                <c:pt idx="8">
                  <c:v>Italy</c:v>
                </c:pt>
                <c:pt idx="9">
                  <c:v>Taiwan</c:v>
                </c:pt>
                <c:pt idx="10">
                  <c:v>Portugal</c:v>
                </c:pt>
                <c:pt idx="11">
                  <c:v>Romania</c:v>
                </c:pt>
                <c:pt idx="12">
                  <c:v>Germany</c:v>
                </c:pt>
                <c:pt idx="13">
                  <c:v>United Kingdom</c:v>
                </c:pt>
                <c:pt idx="14">
                  <c:v>Netherlands</c:v>
                </c:pt>
                <c:pt idx="15">
                  <c:v>Hong Kong</c:v>
                </c:pt>
                <c:pt idx="16">
                  <c:v>Sweden</c:v>
                </c:pt>
                <c:pt idx="17">
                  <c:v>Norway</c:v>
                </c:pt>
                <c:pt idx="18">
                  <c:v>Belgium</c:v>
                </c:pt>
                <c:pt idx="19">
                  <c:v>Colombia</c:v>
                </c:pt>
                <c:pt idx="20">
                  <c:v>Switzerland</c:v>
                </c:pt>
                <c:pt idx="21">
                  <c:v>Ireland</c:v>
                </c:pt>
                <c:pt idx="22">
                  <c:v>China</c:v>
                </c:pt>
                <c:pt idx="23">
                  <c:v>South Africa</c:v>
                </c:pt>
                <c:pt idx="24">
                  <c:v>Puerto Rico</c:v>
                </c:pt>
                <c:pt idx="25">
                  <c:v>France</c:v>
                </c:pt>
                <c:pt idx="26">
                  <c:v>Finland</c:v>
                </c:pt>
                <c:pt idx="27">
                  <c:v>Brazil</c:v>
                </c:pt>
                <c:pt idx="28">
                  <c:v>Israel</c:v>
                </c:pt>
                <c:pt idx="29">
                  <c:v>Mexico</c:v>
                </c:pt>
                <c:pt idx="30">
                  <c:v>Turkey</c:v>
                </c:pt>
                <c:pt idx="31">
                  <c:v>Austria</c:v>
                </c:pt>
                <c:pt idx="32">
                  <c:v>United States</c:v>
                </c:pt>
                <c:pt idx="33">
                  <c:v>Peru</c:v>
                </c:pt>
                <c:pt idx="34">
                  <c:v>India</c:v>
                </c:pt>
                <c:pt idx="35">
                  <c:v>Australia</c:v>
                </c:pt>
                <c:pt idx="36">
                  <c:v>Guatemala</c:v>
                </c:pt>
                <c:pt idx="37">
                  <c:v>Singapore</c:v>
                </c:pt>
                <c:pt idx="38">
                  <c:v>Canada</c:v>
                </c:pt>
                <c:pt idx="39">
                  <c:v>Costa Rica</c:v>
                </c:pt>
                <c:pt idx="40">
                  <c:v>Panama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-8</c:v>
                </c:pt>
                <c:pt idx="1">
                  <c:v>-2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17</c:v>
                </c:pt>
                <c:pt idx="13">
                  <c:v>19</c:v>
                </c:pt>
                <c:pt idx="14">
                  <c:v>20</c:v>
                </c:pt>
                <c:pt idx="15">
                  <c:v>22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25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29</c:v>
                </c:pt>
                <c:pt idx="31">
                  <c:v>29</c:v>
                </c:pt>
                <c:pt idx="32">
                  <c:v>29</c:v>
                </c:pt>
                <c:pt idx="33">
                  <c:v>31</c:v>
                </c:pt>
                <c:pt idx="34">
                  <c:v>32</c:v>
                </c:pt>
                <c:pt idx="35">
                  <c:v>32</c:v>
                </c:pt>
                <c:pt idx="36">
                  <c:v>32</c:v>
                </c:pt>
                <c:pt idx="37">
                  <c:v>33</c:v>
                </c:pt>
                <c:pt idx="38">
                  <c:v>34</c:v>
                </c:pt>
                <c:pt idx="39">
                  <c:v>35</c:v>
                </c:pt>
                <c:pt idx="40">
                  <c:v>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4C79A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28-DD23-8542-970B-E9E78EFC0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"/>
        <c:axId val="2"/>
      </c:barChart>
      <c:catAx>
        <c:axId val="1"/>
        <c:scaling>
          <c:orientation val="maxMin"/>
        </c:scaling>
        <c:delete val="1"/>
        <c:axPos val="b"/>
        <c:numFmt formatCode="General" sourceLinked="0"/>
        <c:majorTickMark val="none"/>
        <c:minorTickMark val="none"/>
        <c:tickLblPos val="low"/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"/>
        <c:crosses val="max"/>
        <c:crossBetween val="between"/>
      </c:valAx>
      <c:spPr>
        <a:ln>
          <a:noFill/>
        </a:ln>
      </c:spPr>
    </c:plotArea>
    <c:plotVisOnly val="1"/>
    <c:dispBlanksAs val="gap"/>
    <c:showDLblsOverMax val="0"/>
    <c:extLst xmlns:mc="http://schemas.openxmlformats.org/markup-compatibility/2006" xmlns:c14="http://schemas.microsoft.com/office/drawing/2007/8/2/chart" xmlns:c16r3="http://schemas.microsoft.com/office/drawing/2017/03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5653021775019175E-2"/>
          <c:w val="0.99999999999999989"/>
          <c:h val="0.924346978224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6E-4951-B27A-17602B15BA8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37-9144-870B-F95BC50FDE7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2337-9144-870B-F95BC50FDE7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2337-9144-870B-F95BC50FDE7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024A-124C-A98C-6AC98E708DC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A-124C-A98C-6AC98E708DC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A-124C-A98C-6AC98E708DC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4A-124C-A98C-6AC98E708DC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4A-124C-A98C-6AC98E708DC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4A-124C-A98C-6AC98E708DC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4A-124C-A98C-6AC98E708DC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24A-124C-A98C-6AC98E708DC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24A-124C-A98C-6AC98E708DC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24A-124C-A98C-6AC98E708DC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24A-124C-A98C-6AC98E708DC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24A-124C-A98C-6AC98E708DC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24A-124C-A98C-6AC98E708DC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24A-124C-A98C-6AC98E708DC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24A-124C-A98C-6AC98E708DCF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24A-124C-A98C-6AC98E708DC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24A-124C-A98C-6AC98E708DC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24A-124C-A98C-6AC98E708DCF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24A-124C-A98C-6AC98E708DCF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24A-124C-A98C-6AC98E708DCF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24A-124C-A98C-6AC98E708DCF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24A-124C-A98C-6AC98E708DCF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24A-124C-A98C-6AC98E708DCF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24A-124C-A98C-6AC98E708DCF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37-9144-870B-F95BC50FDE7D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6E-4951-B27A-17602B15BA81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2337-9144-870B-F95BC50FDE7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2337-9144-870B-F95BC50FDE7D}"/>
                </c:ext>
              </c:extLst>
            </c:dLbl>
            <c:dLbl>
              <c:idx val="15"/>
              <c:layout>
                <c:manualLayout>
                  <c:x val="-5.6583715355722585E-17"/>
                  <c:y val="1.03163211511389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337-9144-870B-F95BC50FDE7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024A-124C-A98C-6AC98E708DCF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4A-124C-A98C-6AC98E708DCF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4A-124C-A98C-6AC98E708DCF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24A-124C-A98C-6AC98E708DCF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24A-124C-A98C-6AC98E708DCF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24A-124C-A98C-6AC98E708DCF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24A-124C-A98C-6AC98E708DCF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24A-124C-A98C-6AC98E708DCF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24A-124C-A98C-6AC98E708DCF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24A-124C-A98C-6AC98E708DCF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24A-124C-A98C-6AC98E708DCF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24A-124C-A98C-6AC98E708DCF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24A-124C-A98C-6AC98E708DCF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24A-124C-A98C-6AC98E708DCF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024A-124C-A98C-6AC98E708DCF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24A-124C-A98C-6AC98E708DCF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024A-124C-A98C-6AC98E708DCF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024A-124C-A98C-6AC98E708DCF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024A-124C-A98C-6AC98E708DCF}"/>
                </c:ext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24A-124C-A98C-6AC98E708DCF}"/>
                </c:ext>
              </c:extLst>
            </c:dLbl>
            <c:dLbl>
              <c:idx val="3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024A-124C-A98C-6AC98E708DCF}"/>
                </c:ext>
              </c:extLst>
            </c:dLbl>
            <c:dLbl>
              <c:idx val="3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024A-124C-A98C-6AC98E708DCF}"/>
                </c:ext>
              </c:extLst>
            </c:dLbl>
            <c:dLbl>
              <c:idx val="3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024A-124C-A98C-6AC98E708DCF}"/>
                </c:ext>
              </c:extLst>
            </c:dLbl>
            <c:dLbl>
              <c:idx val="3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024A-124C-A98C-6AC98E708DCF}"/>
                </c:ext>
              </c:extLst>
            </c:dLbl>
            <c:dLbl>
              <c:idx val="4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2337-9144-870B-F95BC50FDE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Sheet1!$A$2:$A$42</c:f>
              <c:strCache>
                <c:ptCount val="41"/>
                <c:pt idx="0">
                  <c:v>Greece</c:v>
                </c:pt>
                <c:pt idx="1">
                  <c:v>Austria</c:v>
                </c:pt>
                <c:pt idx="2">
                  <c:v>Taiwan</c:v>
                </c:pt>
                <c:pt idx="3">
                  <c:v>Israel</c:v>
                </c:pt>
                <c:pt idx="4">
                  <c:v>Canada</c:v>
                </c:pt>
                <c:pt idx="5">
                  <c:v>Argentina</c:v>
                </c:pt>
                <c:pt idx="6">
                  <c:v>Turkey</c:v>
                </c:pt>
                <c:pt idx="7">
                  <c:v>Romania</c:v>
                </c:pt>
                <c:pt idx="8">
                  <c:v>Switzerland</c:v>
                </c:pt>
                <c:pt idx="9">
                  <c:v>Panama</c:v>
                </c:pt>
                <c:pt idx="10">
                  <c:v>Japan</c:v>
                </c:pt>
                <c:pt idx="11">
                  <c:v>Spain</c:v>
                </c:pt>
                <c:pt idx="12">
                  <c:v>Peru</c:v>
                </c:pt>
                <c:pt idx="13">
                  <c:v>Finland</c:v>
                </c:pt>
                <c:pt idx="14">
                  <c:v>Poland</c:v>
                </c:pt>
                <c:pt idx="15">
                  <c:v>Singapore</c:v>
                </c:pt>
                <c:pt idx="16">
                  <c:v>Ireland</c:v>
                </c:pt>
                <c:pt idx="17">
                  <c:v>Germany</c:v>
                </c:pt>
                <c:pt idx="18">
                  <c:v>Italy</c:v>
                </c:pt>
                <c:pt idx="19">
                  <c:v>Slovakia</c:v>
                </c:pt>
                <c:pt idx="20">
                  <c:v>Hungary</c:v>
                </c:pt>
                <c:pt idx="21">
                  <c:v>United States</c:v>
                </c:pt>
                <c:pt idx="22">
                  <c:v>South Africa</c:v>
                </c:pt>
                <c:pt idx="23">
                  <c:v>United Kingdom</c:v>
                </c:pt>
                <c:pt idx="24">
                  <c:v>Puerto Rico</c:v>
                </c:pt>
                <c:pt idx="25">
                  <c:v>Guatemala</c:v>
                </c:pt>
                <c:pt idx="26">
                  <c:v>Australia</c:v>
                </c:pt>
                <c:pt idx="27">
                  <c:v>France</c:v>
                </c:pt>
                <c:pt idx="28">
                  <c:v>Netherlands</c:v>
                </c:pt>
                <c:pt idx="29">
                  <c:v>Belgium</c:v>
                </c:pt>
                <c:pt idx="30">
                  <c:v>Norway</c:v>
                </c:pt>
                <c:pt idx="31">
                  <c:v>Sweden</c:v>
                </c:pt>
                <c:pt idx="32">
                  <c:v>Czech Republic</c:v>
                </c:pt>
                <c:pt idx="33">
                  <c:v>Mexico</c:v>
                </c:pt>
                <c:pt idx="34">
                  <c:v>Portugal</c:v>
                </c:pt>
                <c:pt idx="35">
                  <c:v>Costa Rica</c:v>
                </c:pt>
                <c:pt idx="36">
                  <c:v>China</c:v>
                </c:pt>
                <c:pt idx="37">
                  <c:v>Colombia</c:v>
                </c:pt>
                <c:pt idx="38">
                  <c:v>Brazil</c:v>
                </c:pt>
                <c:pt idx="39">
                  <c:v>Hong Kong</c:v>
                </c:pt>
                <c:pt idx="40">
                  <c:v>India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-1</c:v>
                </c:pt>
                <c:pt idx="14">
                  <c:v>-2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-4</c:v>
                </c:pt>
                <c:pt idx="22">
                  <c:v>-4</c:v>
                </c:pt>
                <c:pt idx="23">
                  <c:v>-5</c:v>
                </c:pt>
                <c:pt idx="24">
                  <c:v>-6</c:v>
                </c:pt>
                <c:pt idx="25">
                  <c:v>-6</c:v>
                </c:pt>
                <c:pt idx="26">
                  <c:v>-6</c:v>
                </c:pt>
                <c:pt idx="27">
                  <c:v>-7</c:v>
                </c:pt>
                <c:pt idx="28">
                  <c:v>-8</c:v>
                </c:pt>
                <c:pt idx="29">
                  <c:v>-10</c:v>
                </c:pt>
                <c:pt idx="30">
                  <c:v>-11</c:v>
                </c:pt>
                <c:pt idx="31">
                  <c:v>-11</c:v>
                </c:pt>
                <c:pt idx="32">
                  <c:v>-11</c:v>
                </c:pt>
                <c:pt idx="33">
                  <c:v>-12</c:v>
                </c:pt>
                <c:pt idx="34">
                  <c:v>-15</c:v>
                </c:pt>
                <c:pt idx="35">
                  <c:v>-16</c:v>
                </c:pt>
                <c:pt idx="36">
                  <c:v>-18</c:v>
                </c:pt>
                <c:pt idx="37">
                  <c:v>-20</c:v>
                </c:pt>
                <c:pt idx="38">
                  <c:v>-21</c:v>
                </c:pt>
                <c:pt idx="39">
                  <c:v>-21</c:v>
                </c:pt>
                <c:pt idx="40">
                  <c:v>-22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024A-124C-A98C-6AC98E708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99272432"/>
        <c:axId val="854644287"/>
      </c:barChart>
      <c:catAx>
        <c:axId val="199927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4644287"/>
        <c:crosses val="autoZero"/>
        <c:auto val="1"/>
        <c:lblAlgn val="ctr"/>
        <c:lblOffset val="100"/>
        <c:noMultiLvlLbl val="0"/>
      </c:catAx>
      <c:valAx>
        <c:axId val="854644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927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Yunanistan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963637158916114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Avusturya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815313509218287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dirty="0">
                <a:solidFill>
                  <a:schemeClr val="tx1"/>
                </a:solidFill>
              </a:rPr>
              <a:t>Tayvan</a:t>
            </a:r>
            <a:endParaRPr lang="en-US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66698985952046"/>
          <c:y val="0.818707386445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6.6921123871336577E-3"/>
          <c:y val="3.9912119785681663E-3"/>
          <c:w val="0.99330788761286637"/>
          <c:h val="0.772261660828752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Costa Rica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386097"/>
                  </a:gs>
                  <a:gs pos="50000">
                    <a:srgbClr val="3893CD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4-654C-92DA-8565CA4B9D9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4-654C-92DA-8565CA4B9D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C4-654C-92DA-8565CA4B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7901F-0592-7EFA-22F6-8C1E553376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DB852-AC2D-2654-D86E-F07AC790B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8713-B84A-D242-88ED-2CB61C924015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69B08-808B-4AB5-5140-76E78074E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03D58-161A-0AC1-777C-706D214A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5A17-C9E4-F047-ABFB-A42AF46C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FA7BA-A618-3449-9617-1C4D7B4BACC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776C-2BA3-2948-8BF0-FFEA535F4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Europe, Middle East, and Africa:</a:t>
            </a:r>
            <a:r>
              <a:rPr lang="en-US"/>
              <a:t> EMEA employers reveal continued confidence softening in their Outlook (+18%).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Intentions weaken –14 percentage points when compared with </a:t>
            </a:r>
            <a:r>
              <a:rPr lang="en-US" err="1"/>
              <a:t>Q1</a:t>
            </a:r>
            <a:r>
              <a:rPr lang="en-US"/>
              <a:t> 2022 while easing –3 percentage points since last quarter.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Outlooks vary across the region with employers most keen to hire in Austria (+29%), Turkey (+29%), Israel (+28%)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Most cautious in Hungary (-8%), Poland (-2%), and the Czech Republic (+1%).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EMEA is the only region reporting negative Outlooks this quarter, meaning that employers anticipate Net staffing decreases.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Strongest hiring intentions globally for the Transport, Logistics &amp; Automotive and Health Care &amp; Life Sciences sectors are found in Turkey (51% and 53%, respectively).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North America: </a:t>
            </a:r>
            <a:r>
              <a:rPr lang="en-US"/>
              <a:t>Employers are most optimistic region for first quarter of 2023 (+31%).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Employers in Canada (+34%) report a moderate increase (+3 percentage points) in their Outlooks comparted to last quarter, while the U.S. (+29%) and Puerto Rico (+26%) report decreases, -4 and –6 percentage points, respectively. 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Both Canada and the U.S. expect hiring to be weaker compared to intentions year-over-year, -3 and –12 percentage points, respectively.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Strongest IT sector Outlook globally continues to be seen in the U.S. (+52%).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Strongest hiring intentions globally for the Consumer Goods &amp; Services sector are found across North America in Canada (28%), Puerto Rico (23%), and the U.S. (15%).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/>
              <a:t>Central and South America:</a:t>
            </a:r>
            <a:r>
              <a:rPr lang="en-US"/>
              <a:t> Regional Outlooks stand at +28%, weaking since last quarter and this time last year by –7 and –20 percentage points, respectively. 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Hiring managers in Panama report strongest intentions (+39%), followed by Costa Rica (+35%), and Guatemala (+32%); The lowest confidence is seen in Argentina (+9%).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Intentions decline versus the previous quarter (-3%) but improve based on the same time last year (+21%).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With the strongest Outlook globally last quarter, employers in Brazil are still optimistic to hire (+27%), but substantially less when compared to Q4 (-21 percentage points).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Strongest hiring intentions globally for the Communication Services and Energy &amp; Utilities sectors are found in Costa Rica (52% and 70%, respectively), and Industrials &amp; Materials in Panama (47%).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For more regional information, click here: click through to global press release</a:t>
            </a:r>
            <a:endParaRPr lang="en-US" b="1"/>
          </a:p>
          <a:p>
            <a:endParaRPr lang="en-US" b="1"/>
          </a:p>
          <a:p>
            <a:r>
              <a:rPr lang="en-US" b="1"/>
              <a:t>Asia Pacific:</a:t>
            </a:r>
            <a:r>
              <a:rPr lang="en-US"/>
              <a:t> Hiring managers across APAC anticipate strong (+25%) but slowing hiring intentions, weakening since last quarter and last year by 15 and 11 percentage points, respectively.</a:t>
            </a:r>
          </a:p>
          <a:p>
            <a:pPr marL="285750" indent="-285750">
              <a:buFont typeface="Symbol"/>
              <a:buChar char="•"/>
            </a:pPr>
            <a:r>
              <a:rPr lang="en-US"/>
              <a:t>Singapore (+33%), Australia (+32%), and India (+32%) report the most positive Outlooks.</a:t>
            </a:r>
            <a:endParaRPr lang="en-US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/>
              <a:t>Weakest Outlooks in Japan (+8%) and Taiwan (+11%).</a:t>
            </a:r>
            <a:endParaRPr lang="en-US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/>
              <a:t>Strongest hiring intentions globally for the Financials &amp; Real Estate sector are found in Singapore (57%).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2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6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9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3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3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6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4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6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Though employers continue to report positive outlooks, hiring plans are softening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6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4776C-2BA3-2948-8BF0-FFEA535F4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4C7E5447-EFBD-B81F-F05B-C36DE50E4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399" y="2633232"/>
            <a:ext cx="5215466" cy="2725764"/>
          </a:xfrm>
          <a:prstGeom prst="rect">
            <a:avLst/>
          </a:prstGeom>
        </p:spPr>
        <p:txBody>
          <a:bodyPr anchor="ctr" anchorCtr="0"/>
          <a:lstStyle>
            <a:lvl1pPr algn="l">
              <a:defRPr sz="45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Demand for Skilled Talent Persists</a:t>
            </a:r>
            <a:br>
              <a:rPr lang="en-GB"/>
            </a:br>
            <a:r>
              <a:rPr lang="en-GB"/>
              <a:t>Into Q1 Despite</a:t>
            </a:r>
            <a:br>
              <a:rPr lang="en-GB"/>
            </a:br>
            <a:r>
              <a:rPr lang="en-GB"/>
              <a:t>Global Headwinds</a:t>
            </a:r>
          </a:p>
        </p:txBody>
      </p:sp>
      <p:sp useBgFill="1">
        <p:nvSpPr>
          <p:cNvPr id="12" name="Date Placeholder 3">
            <a:extLst>
              <a:ext uri="{FF2B5EF4-FFF2-40B4-BE49-F238E27FC236}">
                <a16:creationId xmlns:a16="http://schemas.microsoft.com/office/drawing/2014/main" id="{96537B5B-51C9-C7DA-7793-49FA8A93EF69}"/>
              </a:ext>
            </a:extLst>
          </p:cNvPr>
          <p:cNvSpPr txBox="1">
            <a:spLocks/>
          </p:cNvSpPr>
          <p:nvPr userDrawn="1"/>
        </p:nvSpPr>
        <p:spPr>
          <a:xfrm>
            <a:off x="233673" y="6544581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noProof="0">
                <a:solidFill>
                  <a:schemeClr val="bg1"/>
                </a:solidFill>
                <a:latin typeface="Arial" panose="020B0604020202020204" pitchFamily="34" charset="0"/>
              </a:rPr>
              <a:t>ManpowerGroup Proprietary Information</a:t>
            </a:r>
          </a:p>
        </p:txBody>
      </p:sp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AA99201-F581-2101-3C5F-597829C376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387" y="1753666"/>
            <a:ext cx="2284141" cy="40712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F923DB7-0928-A73B-05B4-5CB8F66C9840}"/>
              </a:ext>
            </a:extLst>
          </p:cNvPr>
          <p:cNvGrpSpPr/>
          <p:nvPr userDrawn="1"/>
        </p:nvGrpSpPr>
        <p:grpSpPr>
          <a:xfrm>
            <a:off x="483476" y="505104"/>
            <a:ext cx="1219200" cy="1936799"/>
            <a:chOff x="483476" y="505104"/>
            <a:chExt cx="1219200" cy="1936799"/>
          </a:xfrm>
        </p:grpSpPr>
        <p:sp>
          <p:nvSpPr>
            <p:cNvPr id="4" name="Title 6">
              <a:extLst>
                <a:ext uri="{FF2B5EF4-FFF2-40B4-BE49-F238E27FC236}">
                  <a16:creationId xmlns:a16="http://schemas.microsoft.com/office/drawing/2014/main" id="{EF6D40A6-4F02-C29A-D425-F48AB966EF4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3476" y="505104"/>
              <a:ext cx="936022" cy="10434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5200" b="1" i="0" kern="1200">
                  <a:solidFill>
                    <a:schemeClr val="accent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sz="6500" b="1" i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Q1</a:t>
              </a:r>
            </a:p>
          </p:txBody>
        </p:sp>
        <p:sp>
          <p:nvSpPr>
            <p:cNvPr id="7" name="Title 6">
              <a:extLst>
                <a:ext uri="{FF2B5EF4-FFF2-40B4-BE49-F238E27FC236}">
                  <a16:creationId xmlns:a16="http://schemas.microsoft.com/office/drawing/2014/main" id="{37D10A78-0C2B-7BA0-A392-48B36211D5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2185" y="1593670"/>
              <a:ext cx="1210491" cy="84823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5200" b="1" i="0" kern="1200">
                  <a:solidFill>
                    <a:schemeClr val="accent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GB" sz="1450" b="1" i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ManpowerGroup</a:t>
              </a:r>
            </a:p>
            <a:p>
              <a:r>
                <a:rPr lang="en-GB" sz="1450" b="1" i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Employment</a:t>
              </a:r>
            </a:p>
            <a:p>
              <a:r>
                <a:rPr lang="en-GB" sz="1450" b="1" i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Outlook Survey</a:t>
              </a:r>
            </a:p>
          </p:txBody>
        </p:sp>
        <p:sp>
          <p:nvSpPr>
            <p:cNvPr id="8" name="Title 6">
              <a:extLst>
                <a:ext uri="{FF2B5EF4-FFF2-40B4-BE49-F238E27FC236}">
                  <a16:creationId xmlns:a16="http://schemas.microsoft.com/office/drawing/2014/main" id="{EA931ADB-FA3D-1037-F8BC-21D576D104E8}"/>
                </a:ext>
              </a:extLst>
            </p:cNvPr>
            <p:cNvSpPr txBox="1">
              <a:spLocks/>
            </p:cNvSpPr>
            <p:nvPr userDrawn="1"/>
          </p:nvSpPr>
          <p:spPr>
            <a:xfrm rot="16200000">
              <a:off x="1027827" y="921895"/>
              <a:ext cx="1043419" cy="260077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5200" b="1" i="0" kern="1200">
                  <a:solidFill>
                    <a:schemeClr val="accent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GB" sz="2800" b="1" i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2023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817FFA-076D-331D-C670-48A6A64C5C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78" y="530223"/>
              <a:ext cx="115484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093B55-4C36-4FF6-EDB4-A5C46F37B5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8378" y="1571623"/>
              <a:ext cx="115484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77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mage - Left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C5D8B4-08D7-FDCB-5151-4E7686C0A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763"/>
            <a:ext cx="6009065" cy="58025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6682F1-B560-7FC6-5693-152F34643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7849" y="849086"/>
            <a:ext cx="5078825" cy="52469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2600"/>
              </a:spcAft>
              <a:buNone/>
              <a:defRPr lang="en-GB" sz="3000" b="1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SzPct val="80000"/>
              <a:buFont typeface="System Font Regular"/>
              <a:buNone/>
              <a:defRPr lang="en-GB" sz="1200" b="0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“Click to add master quote.”</a:t>
            </a:r>
          </a:p>
          <a:p>
            <a:pPr lvl="1"/>
            <a:r>
              <a:rPr lang="en-US" noProof="0"/>
              <a:t>– 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48C57-426E-0522-80DA-0CED881D4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V="1">
            <a:off x="0" y="0"/>
            <a:ext cx="121920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32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 Background">
    <p:bg>
      <p:bgPr>
        <a:gradFill>
          <a:gsLst>
            <a:gs pos="0">
              <a:srgbClr val="386097"/>
            </a:gs>
            <a:gs pos="50000">
              <a:srgbClr val="3893CD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311952-DB32-AF05-4A85-E22D4EEB1C06}"/>
              </a:ext>
            </a:extLst>
          </p:cNvPr>
          <p:cNvSpPr/>
          <p:nvPr userDrawn="1"/>
        </p:nvSpPr>
        <p:spPr>
          <a:xfrm flipV="1">
            <a:off x="0" y="6387352"/>
            <a:ext cx="12192000" cy="47064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6682F1-B560-7FC6-5693-152F34643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35" y="805543"/>
            <a:ext cx="10739930" cy="524691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2600"/>
              </a:spcAft>
              <a:buNone/>
              <a:defRPr lang="en-GB" sz="3000" b="1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SzPct val="80000"/>
              <a:buFont typeface="System Font Regular"/>
              <a:buNone/>
              <a:defRPr lang="en-GB" sz="1200" b="0" kern="1200" spc="-2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add Headline.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2673C33-3C7D-3BD2-0D0D-12AA7EB60893}"/>
              </a:ext>
            </a:extLst>
          </p:cNvPr>
          <p:cNvSpPr txBox="1">
            <a:spLocks/>
          </p:cNvSpPr>
          <p:nvPr userDrawn="1"/>
        </p:nvSpPr>
        <p:spPr>
          <a:xfrm>
            <a:off x="697499" y="6543037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noProof="0">
                <a:solidFill>
                  <a:schemeClr val="bg1"/>
                </a:solidFill>
                <a:latin typeface="Arial" panose="020B0604020202020204" pitchFamily="34" charset="0"/>
              </a:rPr>
              <a:t>Q1 2023   </a:t>
            </a:r>
            <a:r>
              <a:rPr lang="en-US" noProof="0">
                <a:solidFill>
                  <a:schemeClr val="bg1"/>
                </a:solidFill>
                <a:latin typeface="Arial" panose="020B0604020202020204" pitchFamily="34" charset="0"/>
              </a:rPr>
              <a:t>|   ManpowerGroup Employment Outlook Survey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0DB800-323A-CAA2-F6C9-7EF2B6184560}"/>
              </a:ext>
            </a:extLst>
          </p:cNvPr>
          <p:cNvSpPr txBox="1">
            <a:spLocks/>
          </p:cNvSpPr>
          <p:nvPr userDrawn="1"/>
        </p:nvSpPr>
        <p:spPr>
          <a:xfrm>
            <a:off x="8306076" y="6543038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noProof="0">
                <a:solidFill>
                  <a:schemeClr val="bg1"/>
                </a:solidFill>
                <a:latin typeface="Arial" panose="020B0604020202020204" pitchFamily="34" charset="0"/>
              </a:rPr>
              <a:t>ManpowerGroup Proprietary Information   |   </a:t>
            </a:r>
            <a:fld id="{146F07FB-E229-3A40-A4CA-200E85FC6162}" type="slidenum">
              <a:rPr lang="en-US" b="1" noProof="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en-US" b="1" noProof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5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utive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A2C1C0C-E388-FC2B-3E82-8DC1B3852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7" t="4521" r="-4805" b="-865"/>
          <a:stretch/>
        </p:blipFill>
        <p:spPr>
          <a:xfrm>
            <a:off x="-2" y="0"/>
            <a:ext cx="4143808" cy="3429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F92E1A-E466-6B99-BE35-DABA843DE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265" y="1035226"/>
            <a:ext cx="3172406" cy="1554445"/>
          </a:xfrm>
          <a:prstGeom prst="rect">
            <a:avLst/>
          </a:prstGeom>
        </p:spPr>
        <p:txBody>
          <a:bodyPr anchor="ctr" anchorCtr="0"/>
          <a:lstStyle>
            <a:lvl1pPr algn="l"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Executive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68D69F-7288-78C4-2135-A770C8203D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27331" y="1112454"/>
            <a:ext cx="6631219" cy="470516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00" indent="0">
              <a:buNone/>
              <a:defRPr sz="1800" b="0">
                <a:solidFill>
                  <a:schemeClr val="bg1"/>
                </a:solidFill>
                <a:cs typeface="Arial" panose="020B0604020202020204" pitchFamily="34" charset="0"/>
              </a:defRPr>
            </a:lvl2pPr>
          </a:lstStyle>
          <a:p>
            <a:r>
              <a:rPr lang="en-GB"/>
              <a:t>Title</a:t>
            </a:r>
          </a:p>
          <a:p>
            <a:r>
              <a:rPr lang="en-GB"/>
              <a:t>Title</a:t>
            </a:r>
          </a:p>
          <a:p>
            <a:r>
              <a:rPr lang="en-GB"/>
              <a:t>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6811628-9FB7-78F6-9F86-4E58779D6DC9}"/>
              </a:ext>
            </a:extLst>
          </p:cNvPr>
          <p:cNvSpPr txBox="1">
            <a:spLocks/>
          </p:cNvSpPr>
          <p:nvPr userDrawn="1"/>
        </p:nvSpPr>
        <p:spPr>
          <a:xfrm>
            <a:off x="697499" y="6543037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noProof="0">
                <a:solidFill>
                  <a:schemeClr val="bg1"/>
                </a:solidFill>
                <a:latin typeface="Arial" panose="020B0604020202020204" pitchFamily="34" charset="0"/>
              </a:rPr>
              <a:t>Q1 2023   </a:t>
            </a:r>
            <a:r>
              <a:rPr lang="en-US" noProof="0">
                <a:solidFill>
                  <a:schemeClr val="bg1"/>
                </a:solidFill>
                <a:latin typeface="Arial" panose="020B0604020202020204" pitchFamily="34" charset="0"/>
              </a:rPr>
              <a:t>|   ManpowerGroup Employment Outlook Survey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6CBF24D-89C0-0C05-F586-C910DB0A1795}"/>
              </a:ext>
            </a:extLst>
          </p:cNvPr>
          <p:cNvSpPr txBox="1">
            <a:spLocks/>
          </p:cNvSpPr>
          <p:nvPr userDrawn="1"/>
        </p:nvSpPr>
        <p:spPr>
          <a:xfrm>
            <a:off x="8306076" y="6543038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noProof="0">
                <a:solidFill>
                  <a:schemeClr val="bg1"/>
                </a:solidFill>
                <a:latin typeface="Arial" panose="020B0604020202020204" pitchFamily="34" charset="0"/>
              </a:rPr>
              <a:t>ManpowerGroup Proprietary Information   |   </a:t>
            </a:r>
            <a:fld id="{146F07FB-E229-3A40-A4CA-200E85FC6162}" type="slidenum">
              <a:rPr lang="en-US" b="1" noProof="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en-US" b="1" noProof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64B659-D96D-3826-B795-863FBE58E0EB}"/>
              </a:ext>
            </a:extLst>
          </p:cNvPr>
          <p:cNvCxnSpPr>
            <a:cxnSpLocks/>
          </p:cNvCxnSpPr>
          <p:nvPr userDrawn="1"/>
        </p:nvCxnSpPr>
        <p:spPr>
          <a:xfrm>
            <a:off x="909265" y="687754"/>
            <a:ext cx="10349285" cy="0"/>
          </a:xfrm>
          <a:prstGeom prst="line">
            <a:avLst/>
          </a:prstGeom>
          <a:ln w="101600" cap="rnd">
            <a:gradFill>
              <a:gsLst>
                <a:gs pos="0">
                  <a:srgbClr val="386097"/>
                </a:gs>
                <a:gs pos="50000">
                  <a:srgbClr val="3893CD"/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E996CFF-4C0C-1CE9-CA74-942C8E793C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3111777"/>
            <a:ext cx="2798009" cy="25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4C9CC5-F7F3-A086-4D56-0D3BBD54B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567" y="4644887"/>
            <a:ext cx="1283611" cy="1107996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Add Divider Title Here on the Lines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DC2122-640D-4D49-1D05-08C5227087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l="3333" r="3333"/>
          <a:stretch/>
        </p:blipFill>
        <p:spPr bwMode="auto">
          <a:xfrm>
            <a:off x="0" y="0"/>
            <a:ext cx="1219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14F612-C055-04FC-52F8-F264490D71F5}"/>
              </a:ext>
            </a:extLst>
          </p:cNvPr>
          <p:cNvSpPr/>
          <p:nvPr userDrawn="1"/>
        </p:nvSpPr>
        <p:spPr>
          <a:xfrm>
            <a:off x="0" y="2438400"/>
            <a:ext cx="12192000" cy="823260"/>
          </a:xfrm>
          <a:prstGeom prst="rect">
            <a:avLst/>
          </a:prstGeom>
          <a:gradFill>
            <a:gsLst>
              <a:gs pos="0">
                <a:srgbClr val="386097"/>
              </a:gs>
              <a:gs pos="50000">
                <a:srgbClr val="3893CD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8488" y="2438399"/>
            <a:ext cx="8830849" cy="82326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Table of Contents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CE5D87-6A80-F044-1B93-CB31424A5C81}"/>
              </a:ext>
            </a:extLst>
          </p:cNvPr>
          <p:cNvCxnSpPr>
            <a:cxnSpLocks/>
          </p:cNvCxnSpPr>
          <p:nvPr userDrawn="1"/>
        </p:nvCxnSpPr>
        <p:spPr>
          <a:xfrm>
            <a:off x="1367574" y="4430675"/>
            <a:ext cx="1687157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29B181A7-5B70-0284-AA9E-201BEBF3F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2394" y="3596341"/>
            <a:ext cx="641378" cy="641378"/>
          </a:xfrm>
          <a:prstGeom prst="rect">
            <a:avLst/>
          </a:prstGeo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97D94DDC-32D4-D2FD-B413-D001C3AB6B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25726" y="4644887"/>
            <a:ext cx="1283611" cy="1107996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Add Divider Title Here on the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7565D-281B-B409-6422-3CA4BA5AB0B0}"/>
              </a:ext>
            </a:extLst>
          </p:cNvPr>
          <p:cNvCxnSpPr>
            <a:cxnSpLocks/>
          </p:cNvCxnSpPr>
          <p:nvPr userDrawn="1"/>
        </p:nvCxnSpPr>
        <p:spPr>
          <a:xfrm>
            <a:off x="9016733" y="4430675"/>
            <a:ext cx="1687157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91DC7FE2-0176-2403-4630-9B3973AD8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3633" y="4644887"/>
            <a:ext cx="1283611" cy="1107996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Add Divider Title Here on the Lines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82C7F5-32A3-0FB5-328B-6DB510D7760A}"/>
              </a:ext>
            </a:extLst>
          </p:cNvPr>
          <p:cNvCxnSpPr>
            <a:cxnSpLocks/>
          </p:cNvCxnSpPr>
          <p:nvPr userDrawn="1"/>
        </p:nvCxnSpPr>
        <p:spPr>
          <a:xfrm>
            <a:off x="6464640" y="4430675"/>
            <a:ext cx="1687157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BD1F409E-7BB2-9DBB-E179-FB0C919E11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94748" y="3596341"/>
            <a:ext cx="641379" cy="641379"/>
          </a:xfrm>
          <a:prstGeom prst="rect">
            <a:avLst/>
          </a:prstGeom>
        </p:spPr>
      </p:pic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7E525B-1A0B-D206-AD85-460F4289D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455" y="4644887"/>
            <a:ext cx="1283611" cy="1107996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Add Divider Title Here on the Lines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AC6E0C-CDAF-5411-E28F-86F017BA0F23}"/>
              </a:ext>
            </a:extLst>
          </p:cNvPr>
          <p:cNvCxnSpPr>
            <a:cxnSpLocks/>
          </p:cNvCxnSpPr>
          <p:nvPr userDrawn="1"/>
        </p:nvCxnSpPr>
        <p:spPr>
          <a:xfrm>
            <a:off x="3918462" y="4430675"/>
            <a:ext cx="1687157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C5A3D68A-BC41-40DB-3FFF-FB7F4720D9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53728" y="3551877"/>
            <a:ext cx="730305" cy="73030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46192FE-8DBA-224D-6B02-20BEB08A0CE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546842" y="3596341"/>
            <a:ext cx="641378" cy="6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R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1770" y="2368341"/>
            <a:ext cx="3931652" cy="36348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the Long Divider Text </a:t>
            </a:r>
            <a:br>
              <a:rPr lang="en-US"/>
            </a:br>
            <a:r>
              <a:rPr lang="en-US"/>
              <a:t>Here on all The Lines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2F34BD-593E-030A-A826-C2272D8163CB}"/>
              </a:ext>
            </a:extLst>
          </p:cNvPr>
          <p:cNvSpPr txBox="1">
            <a:spLocks/>
          </p:cNvSpPr>
          <p:nvPr userDrawn="1"/>
        </p:nvSpPr>
        <p:spPr>
          <a:xfrm>
            <a:off x="0" y="6387353"/>
            <a:ext cx="12192000" cy="470647"/>
          </a:xfrm>
          <a:prstGeom prst="rect">
            <a:avLst/>
          </a:prstGeom>
        </p:spPr>
        <p:txBody>
          <a:bodyPr vert="horz" lIns="457200" tIns="0" rIns="45720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noProof="0">
                <a:solidFill>
                  <a:schemeClr val="tx1"/>
                </a:solidFill>
                <a:latin typeface="Arial" panose="020B0604020202020204" pitchFamily="34" charset="0"/>
              </a:rPr>
              <a:t>Q1 2023   </a:t>
            </a:r>
            <a:r>
              <a:rPr lang="en-US" noProof="0">
                <a:solidFill>
                  <a:schemeClr val="tx1"/>
                </a:solidFill>
                <a:latin typeface="Arial" panose="020B0604020202020204" pitchFamily="34" charset="0"/>
              </a:rPr>
              <a:t>|   ManpowerGroup Employment Outlook Survey   |   ManpowerGroup Proprietary Information   |   </a:t>
            </a:r>
            <a:fld id="{146F07FB-E229-3A40-A4CA-200E85FC6162}" type="slidenum">
              <a:rPr lang="en-US" b="1" noProof="0" smtClean="0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4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1770" y="2368341"/>
            <a:ext cx="3931652" cy="36348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the Long Divider Text </a:t>
            </a:r>
            <a:br>
              <a:rPr lang="en-US"/>
            </a:br>
            <a:r>
              <a:rPr lang="en-US"/>
              <a:t>Here on all The Lines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ED87B9-DB71-B652-C09B-1D9B00834FAA}"/>
              </a:ext>
            </a:extLst>
          </p:cNvPr>
          <p:cNvSpPr txBox="1">
            <a:spLocks/>
          </p:cNvSpPr>
          <p:nvPr userDrawn="1"/>
        </p:nvSpPr>
        <p:spPr>
          <a:xfrm>
            <a:off x="0" y="6387353"/>
            <a:ext cx="12192000" cy="470647"/>
          </a:xfrm>
          <a:prstGeom prst="rect">
            <a:avLst/>
          </a:prstGeom>
        </p:spPr>
        <p:txBody>
          <a:bodyPr vert="horz" lIns="457200" tIns="0" rIns="45720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noProof="0">
                <a:solidFill>
                  <a:schemeClr val="tx1"/>
                </a:solidFill>
                <a:latin typeface="Arial" panose="020B0604020202020204" pitchFamily="34" charset="0"/>
              </a:rPr>
              <a:t>Q1 2023   </a:t>
            </a:r>
            <a:r>
              <a:rPr lang="en-US" noProof="0">
                <a:solidFill>
                  <a:schemeClr val="tx1"/>
                </a:solidFill>
                <a:latin typeface="Arial" panose="020B0604020202020204" pitchFamily="34" charset="0"/>
              </a:rPr>
              <a:t>|   ManpowerGroup Employment Outlook Survey   |   ManpowerGroup Proprietary Information   |   </a:t>
            </a:r>
            <a:fld id="{146F07FB-E229-3A40-A4CA-200E85FC6162}" type="slidenum">
              <a:rPr lang="en-US" b="1" noProof="0" smtClean="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U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0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ef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CD6CB-67C6-EB50-3120-FEC91FE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350" y="2368341"/>
            <a:ext cx="3931652" cy="36348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the Long Divider Text </a:t>
            </a:r>
            <a:br>
              <a:rPr lang="en-US"/>
            </a:br>
            <a:r>
              <a:rPr lang="en-US"/>
              <a:t>Here on all The Lines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64968A-E78A-3B35-C5C4-BD94C7CC7B51}"/>
              </a:ext>
            </a:extLst>
          </p:cNvPr>
          <p:cNvSpPr txBox="1">
            <a:spLocks/>
          </p:cNvSpPr>
          <p:nvPr userDrawn="1"/>
        </p:nvSpPr>
        <p:spPr>
          <a:xfrm>
            <a:off x="0" y="6387353"/>
            <a:ext cx="12192000" cy="470647"/>
          </a:xfrm>
          <a:prstGeom prst="rect">
            <a:avLst/>
          </a:prstGeom>
        </p:spPr>
        <p:txBody>
          <a:bodyPr vert="horz" lIns="457200" tIns="0" rIns="45720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noProof="0">
                <a:solidFill>
                  <a:schemeClr val="tx1"/>
                </a:solidFill>
                <a:latin typeface="Arial" panose="020B0604020202020204" pitchFamily="34" charset="0"/>
              </a:rPr>
              <a:t>Q1 2023   </a:t>
            </a:r>
            <a:r>
              <a:rPr lang="en-US" noProof="0">
                <a:solidFill>
                  <a:schemeClr val="tx1"/>
                </a:solidFill>
                <a:latin typeface="Arial" panose="020B0604020202020204" pitchFamily="34" charset="0"/>
              </a:rPr>
              <a:t>|   ManpowerGroup Employment Outlook Survey   |   ManpowerGroup Proprietary Information   |   </a:t>
            </a:r>
            <a:fld id="{146F07FB-E229-3A40-A4CA-200E85FC6162}" type="slidenum">
              <a:rPr lang="en-US" b="1" noProof="0" smtClean="0">
                <a:solidFill>
                  <a:schemeClr val="tx1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6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Content Title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287780"/>
            <a:ext cx="10799178" cy="4807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0DACE-1288-3C38-52DF-1E7AD6AC4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V="1">
            <a:off x="0" y="0"/>
            <a:ext cx="121920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8D0E8C-BC2D-37B5-05B7-58966B1F0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761" y="540295"/>
            <a:ext cx="6842237" cy="5802312"/>
          </a:xfrm>
          <a:blipFill>
            <a:blip r:embed="rId2"/>
            <a:stretch>
              <a:fillRect/>
            </a:stretch>
          </a:blipFill>
          <a:effectLst>
            <a:softEdge rad="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92E7AF5-CA2F-1E16-85D1-D7FEDC3B9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670245"/>
            <a:ext cx="3950247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Industry Title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FC2425-8754-7266-C032-D4AA1F404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3429000"/>
            <a:ext cx="3963790" cy="291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indent="0" algn="ctr"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1800">
                <a:latin typeface="Arial"/>
                <a:cs typeface="Arial"/>
              </a:rPr>
              <a:t>This talent shortage coincides with nearly half (46%) wanting to add to their staff during the third quarter and 14% expecting various decreases. </a:t>
            </a:r>
          </a:p>
          <a:p>
            <a:pPr indent="0" algn="ctr"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en-US" sz="1800">
                <a:latin typeface="Arial"/>
                <a:cs typeface="Arial"/>
              </a:rPr>
              <a:t>Once seasonally adjusted, the Net Employment Outlook (NEO) is 33%, strengthening by 17 percentage points year-over-year and 6 percentage points quarter-over-quarter.</a:t>
            </a:r>
            <a:endParaRPr lang="en-US" sz="1800"/>
          </a:p>
          <a:p>
            <a:pPr lvl="0"/>
            <a:endParaRPr lang="en-US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9458C2-1EF9-DB03-C27B-44FA95DE5ED1}"/>
              </a:ext>
            </a:extLst>
          </p:cNvPr>
          <p:cNvCxnSpPr>
            <a:cxnSpLocks/>
          </p:cNvCxnSpPr>
          <p:nvPr userDrawn="1"/>
        </p:nvCxnSpPr>
        <p:spPr>
          <a:xfrm>
            <a:off x="681782" y="1621453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F784309-F28A-3DA8-EE8A-C00A1C496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V="1">
            <a:off x="0" y="0"/>
            <a:ext cx="121920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mage - Lef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C5D8B4-08D7-FDCB-5151-4E7686C0A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763"/>
            <a:ext cx="6009065" cy="58025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6682F1-B560-7FC6-5693-152F34643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17849" y="849086"/>
            <a:ext cx="5078825" cy="52469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2600"/>
              </a:spcAft>
              <a:buNone/>
              <a:defRPr lang="en-GB" sz="3000" b="1" kern="1200" spc="-2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SzPct val="80000"/>
              <a:buFont typeface="System Font Regular"/>
              <a:buNone/>
              <a:defRPr lang="en-GB" sz="1200" b="0" kern="1200" spc="-2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System Font Regular"/>
              <a:buNone/>
              <a:tabLst/>
              <a:defRPr lang="en-GB" sz="1200" b="0" kern="1200" spc="-20" baseline="0" dirty="0">
                <a:solidFill>
                  <a:schemeClr val="accent6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“Click to add master quote.”</a:t>
            </a:r>
          </a:p>
          <a:p>
            <a:pPr lvl="1"/>
            <a:r>
              <a:rPr lang="en-US" noProof="0"/>
              <a:t>– 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D7B02-A940-6082-1A41-0310CB8DC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V="1">
            <a:off x="0" y="0"/>
            <a:ext cx="1219200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B2431F-1E7B-135B-8F42-C5E0ACCD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287780"/>
            <a:ext cx="10799178" cy="4807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41CD03-648F-B22E-456D-ACF4938B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5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Content Title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03BD2-C9A5-C4E8-7CA2-E006E3729666}"/>
              </a:ext>
            </a:extLst>
          </p:cNvPr>
          <p:cNvSpPr txBox="1">
            <a:spLocks/>
          </p:cNvSpPr>
          <p:nvPr userDrawn="1"/>
        </p:nvSpPr>
        <p:spPr>
          <a:xfrm>
            <a:off x="697499" y="6543037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noProof="0">
                <a:solidFill>
                  <a:schemeClr val="tx1"/>
                </a:solidFill>
                <a:latin typeface="Arial" panose="020B0604020202020204" pitchFamily="34" charset="0"/>
              </a:rPr>
              <a:t>Q1 2023   </a:t>
            </a:r>
            <a:r>
              <a:rPr lang="en-US" noProof="0">
                <a:solidFill>
                  <a:schemeClr val="tx1"/>
                </a:solidFill>
                <a:latin typeface="Arial" panose="020B0604020202020204" pitchFamily="34" charset="0"/>
              </a:rPr>
              <a:t>|   ManpowerGroup Employment Outlook Survey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E529EB-8B16-77BB-91BC-1005C0D8EEA0}"/>
              </a:ext>
            </a:extLst>
          </p:cNvPr>
          <p:cNvSpPr txBox="1">
            <a:spLocks/>
          </p:cNvSpPr>
          <p:nvPr userDrawn="1"/>
        </p:nvSpPr>
        <p:spPr>
          <a:xfrm>
            <a:off x="8306076" y="6543038"/>
            <a:ext cx="3188427" cy="157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939498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noProof="0">
                <a:solidFill>
                  <a:schemeClr val="tx1"/>
                </a:solidFill>
                <a:latin typeface="Arial" panose="020B0604020202020204" pitchFamily="34" charset="0"/>
              </a:rPr>
              <a:t>ManpowerGroup Proprietary Information   |   </a:t>
            </a:r>
            <a:fld id="{146F07FB-E229-3A40-A4CA-200E85FC6162}" type="slidenum">
              <a:rPr lang="en-US" b="1" noProof="0" smtClean="0">
                <a:solidFill>
                  <a:schemeClr val="tx1"/>
                </a:solidFill>
                <a:latin typeface="Arial" panose="020B0604020202020204" pitchFamily="34" charset="0"/>
              </a:rPr>
              <a:t>‹#›</a:t>
            </a:fld>
            <a:endParaRPr lang="en-US" b="1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50" r:id="rId2"/>
    <p:sldLayoutId id="2147483728" r:id="rId3"/>
    <p:sldLayoutId id="2147483736" r:id="rId4"/>
    <p:sldLayoutId id="2147483740" r:id="rId5"/>
    <p:sldLayoutId id="2147483737" r:id="rId6"/>
    <p:sldLayoutId id="2147483734" r:id="rId7"/>
    <p:sldLayoutId id="2147483738" r:id="rId8"/>
    <p:sldLayoutId id="2147483679" r:id="rId9"/>
    <p:sldLayoutId id="2147483681" r:id="rId10"/>
    <p:sldLayoutId id="2147483739" r:id="rId11"/>
    <p:sldLayoutId id="214748372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pple Symbols" panose="02000000000000000000" pitchFamily="2" charset="-79"/>
        <a:buChar char="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18" Type="http://schemas.openxmlformats.org/officeDocument/2006/relationships/image" Target="../media/image72.png"/><Relationship Id="rId3" Type="http://schemas.openxmlformats.org/officeDocument/2006/relationships/chart" Target="../charts/chart14.xml"/><Relationship Id="rId21" Type="http://schemas.openxmlformats.org/officeDocument/2006/relationships/image" Target="../media/image75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19" Type="http://schemas.openxmlformats.org/officeDocument/2006/relationships/image" Target="../media/image73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chart" Target="../charts/chart17.xml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5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11" Type="http://schemas.openxmlformats.org/officeDocument/2006/relationships/image" Target="../media/image80.png"/><Relationship Id="rId5" Type="http://schemas.openxmlformats.org/officeDocument/2006/relationships/chart" Target="../charts/chart15.xml"/><Relationship Id="rId15" Type="http://schemas.openxmlformats.org/officeDocument/2006/relationships/image" Target="../media/image84.png"/><Relationship Id="rId10" Type="http://schemas.openxmlformats.org/officeDocument/2006/relationships/image" Target="../media/image79.svg"/><Relationship Id="rId4" Type="http://schemas.openxmlformats.org/officeDocument/2006/relationships/image" Target="../media/image77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hyperlink" Target="https://go.manpowergroup.com/meo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91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hyperlink" Target="https://go.manpowergroup.com/meo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92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hyperlink" Target="https://go.manpowergroup.com/meo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png"/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17" Type="http://schemas.openxmlformats.org/officeDocument/2006/relationships/image" Target="../media/image10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chart" Target="../charts/chart19.xml"/><Relationship Id="rId10" Type="http://schemas.openxmlformats.org/officeDocument/2006/relationships/image" Target="../media/image103.sv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png"/><Relationship Id="rId3" Type="http://schemas.openxmlformats.org/officeDocument/2006/relationships/image" Target="../media/image113.jpeg"/><Relationship Id="rId7" Type="http://schemas.openxmlformats.org/officeDocument/2006/relationships/image" Target="../media/image100.png"/><Relationship Id="rId12" Type="http://schemas.openxmlformats.org/officeDocument/2006/relationships/image" Target="../media/image103.svg"/><Relationship Id="rId17" Type="http://schemas.openxmlformats.org/officeDocument/2006/relationships/image" Target="../media/image117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svg"/><Relationship Id="rId11" Type="http://schemas.openxmlformats.org/officeDocument/2006/relationships/image" Target="../media/image102.png"/><Relationship Id="rId5" Type="http://schemas.openxmlformats.org/officeDocument/2006/relationships/image" Target="../media/image114.png"/><Relationship Id="rId15" Type="http://schemas.openxmlformats.org/officeDocument/2006/relationships/chart" Target="../charts/chart21.xml"/><Relationship Id="rId10" Type="http://schemas.openxmlformats.org/officeDocument/2006/relationships/image" Target="../media/image99.svg"/><Relationship Id="rId4" Type="http://schemas.openxmlformats.org/officeDocument/2006/relationships/image" Target="../media/image97.png"/><Relationship Id="rId9" Type="http://schemas.openxmlformats.org/officeDocument/2006/relationships/image" Target="../media/image98.png"/><Relationship Id="rId14" Type="http://schemas.openxmlformats.org/officeDocument/2006/relationships/image" Target="../media/image10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png"/><Relationship Id="rId3" Type="http://schemas.openxmlformats.org/officeDocument/2006/relationships/image" Target="../media/image121.jpeg"/><Relationship Id="rId7" Type="http://schemas.openxmlformats.org/officeDocument/2006/relationships/image" Target="../media/image100.png"/><Relationship Id="rId12" Type="http://schemas.openxmlformats.org/officeDocument/2006/relationships/image" Target="../media/image103.svg"/><Relationship Id="rId17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svg"/><Relationship Id="rId11" Type="http://schemas.openxmlformats.org/officeDocument/2006/relationships/image" Target="../media/image102.png"/><Relationship Id="rId5" Type="http://schemas.openxmlformats.org/officeDocument/2006/relationships/image" Target="../media/image114.png"/><Relationship Id="rId15" Type="http://schemas.openxmlformats.org/officeDocument/2006/relationships/image" Target="../media/image122.png"/><Relationship Id="rId10" Type="http://schemas.openxmlformats.org/officeDocument/2006/relationships/image" Target="../media/image99.svg"/><Relationship Id="rId4" Type="http://schemas.openxmlformats.org/officeDocument/2006/relationships/image" Target="../media/image97.png"/><Relationship Id="rId9" Type="http://schemas.openxmlformats.org/officeDocument/2006/relationships/image" Target="../media/image98.png"/><Relationship Id="rId14" Type="http://schemas.openxmlformats.org/officeDocument/2006/relationships/image" Target="../media/image10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svg"/><Relationship Id="rId5" Type="http://schemas.openxmlformats.org/officeDocument/2006/relationships/image" Target="../media/image125.png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98.png"/><Relationship Id="rId3" Type="http://schemas.openxmlformats.org/officeDocument/2006/relationships/image" Target="../media/image127.jpeg"/><Relationship Id="rId7" Type="http://schemas.openxmlformats.org/officeDocument/2006/relationships/image" Target="../media/image114.png"/><Relationship Id="rId12" Type="http://schemas.openxmlformats.org/officeDocument/2006/relationships/image" Target="../media/image101.svg"/><Relationship Id="rId17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svg"/><Relationship Id="rId11" Type="http://schemas.openxmlformats.org/officeDocument/2006/relationships/image" Target="../media/image100.png"/><Relationship Id="rId5" Type="http://schemas.openxmlformats.org/officeDocument/2006/relationships/image" Target="../media/image106.png"/><Relationship Id="rId15" Type="http://schemas.openxmlformats.org/officeDocument/2006/relationships/image" Target="../media/image128.png"/><Relationship Id="rId10" Type="http://schemas.openxmlformats.org/officeDocument/2006/relationships/image" Target="../media/image103.sv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9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2.svg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svg"/><Relationship Id="rId3" Type="http://schemas.openxmlformats.org/officeDocument/2006/relationships/hyperlink" Target="http://www.manpowergroup.com/" TargetMode="External"/><Relationship Id="rId7" Type="http://schemas.openxmlformats.org/officeDocument/2006/relationships/image" Target="../media/image144.svg"/><Relationship Id="rId12" Type="http://schemas.openxmlformats.org/officeDocument/2006/relationships/image" Target="../media/image14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3.png"/><Relationship Id="rId11" Type="http://schemas.openxmlformats.org/officeDocument/2006/relationships/image" Target="../media/image148.svg"/><Relationship Id="rId5" Type="http://schemas.openxmlformats.org/officeDocument/2006/relationships/image" Target="../media/image142.svg"/><Relationship Id="rId15" Type="http://schemas.openxmlformats.org/officeDocument/2006/relationships/image" Target="../media/image152.sv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svg"/><Relationship Id="rId14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chart" Target="../charts/chart7.xml"/><Relationship Id="rId21" Type="http://schemas.openxmlformats.org/officeDocument/2006/relationships/image" Target="../media/image55.svg"/><Relationship Id="rId7" Type="http://schemas.openxmlformats.org/officeDocument/2006/relationships/chart" Target="../charts/chart11.xml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11" Type="http://schemas.openxmlformats.org/officeDocument/2006/relationships/image" Target="../media/image45.svg"/><Relationship Id="rId5" Type="http://schemas.openxmlformats.org/officeDocument/2006/relationships/chart" Target="../charts/chart9.xml"/><Relationship Id="rId15" Type="http://schemas.openxmlformats.org/officeDocument/2006/relationships/image" Target="../media/image49.svg"/><Relationship Id="rId23" Type="http://schemas.openxmlformats.org/officeDocument/2006/relationships/image" Target="../media/image57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B3A8-C4BA-F731-6DB6-5FA4125F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157" y="2393878"/>
            <a:ext cx="5507708" cy="3380198"/>
          </a:xfrm>
        </p:spPr>
        <p:txBody>
          <a:bodyPr/>
          <a:lstStyle/>
          <a:p>
            <a:r>
              <a:rPr lang="tr-TR" sz="4000" dirty="0">
                <a:latin typeface="Arial"/>
                <a:cs typeface="Arial"/>
              </a:rPr>
              <a:t>İstihdama Genel Bakış Araştırması, </a:t>
            </a:r>
            <a:r>
              <a:rPr lang="en-US" sz="4000" dirty="0" err="1">
                <a:latin typeface="Arial"/>
                <a:cs typeface="Arial"/>
              </a:rPr>
              <a:t>Küresel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Rüzgarlara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Rağmen</a:t>
            </a:r>
            <a:r>
              <a:rPr lang="en-US" sz="4000" dirty="0">
                <a:latin typeface="Arial"/>
                <a:cs typeface="Arial"/>
              </a:rPr>
              <a:t> İlk </a:t>
            </a:r>
            <a:r>
              <a:rPr lang="en-US" sz="4000" dirty="0" err="1">
                <a:latin typeface="Arial"/>
                <a:cs typeface="Arial"/>
              </a:rPr>
              <a:t>Çeyrek</a:t>
            </a:r>
            <a:r>
              <a:rPr lang="tr-TR" sz="4000" dirty="0">
                <a:latin typeface="Arial"/>
                <a:cs typeface="Arial"/>
              </a:rPr>
              <a:t>’te de Devam Ediyor.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E3C530-9D91-D6E5-4837-1BE8D394C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131787"/>
              </p:ext>
            </p:extLst>
          </p:nvPr>
        </p:nvGraphicFramePr>
        <p:xfrm>
          <a:off x="490235" y="2746150"/>
          <a:ext cx="11201900" cy="350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745958-8815-404E-ACE8-85FF3183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Arial"/>
                <a:cs typeface="Arial"/>
              </a:rPr>
              <a:t>İşverenler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Kilit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Sektörlerde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Yüksek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tr-TR" sz="2400" dirty="0">
                <a:latin typeface="Arial"/>
                <a:cs typeface="Arial"/>
              </a:rPr>
              <a:t>İstihdam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Talebi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Bekliyor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1BC3-BC35-BBE6-6125-FD51806B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96" y="1451145"/>
            <a:ext cx="10799178" cy="970293"/>
          </a:xfrm>
        </p:spPr>
        <p:txBody>
          <a:bodyPr/>
          <a:lstStyle/>
          <a:p>
            <a:pPr indent="0">
              <a:buNone/>
            </a:pPr>
            <a:r>
              <a:rPr lang="en-US" sz="1800" b="1" dirty="0" err="1">
                <a:latin typeface="Arial"/>
                <a:cs typeface="Arial"/>
              </a:rPr>
              <a:t>Dijital</a:t>
            </a:r>
            <a:r>
              <a:rPr lang="en-US" sz="1800" b="1" dirty="0">
                <a:latin typeface="Arial"/>
                <a:cs typeface="Arial"/>
              </a:rPr>
              <a:t> roller, </a:t>
            </a:r>
            <a:r>
              <a:rPr lang="en-US" sz="1800" b="1" dirty="0" err="1">
                <a:latin typeface="Arial"/>
                <a:cs typeface="Arial"/>
              </a:rPr>
              <a:t>küresel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olarak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en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çok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talebin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olduğu</a:t>
            </a:r>
            <a:r>
              <a:rPr lang="en-US" sz="1800" b="1" dirty="0">
                <a:latin typeface="Arial"/>
                <a:cs typeface="Arial"/>
              </a:rPr>
              <a:t> roller </a:t>
            </a:r>
            <a:r>
              <a:rPr lang="en-US" sz="1800" b="1" dirty="0" err="1">
                <a:latin typeface="Arial"/>
                <a:cs typeface="Arial"/>
              </a:rPr>
              <a:t>olmaya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devam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ediyor</a:t>
            </a:r>
            <a:r>
              <a:rPr lang="en-US" sz="1800" b="1" dirty="0">
                <a:latin typeface="Arial"/>
                <a:cs typeface="Arial"/>
              </a:rPr>
              <a:t>: 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En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olumlu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görünümü</a:t>
            </a:r>
            <a:r>
              <a:rPr lang="en-US" sz="1800" dirty="0">
                <a:latin typeface="Arial"/>
                <a:cs typeface="Arial"/>
              </a:rPr>
              <a:t> (+%35) BT</a:t>
            </a:r>
            <a:r>
              <a:rPr lang="tr-TR" sz="1800" dirty="0">
                <a:latin typeface="Arial"/>
                <a:cs typeface="Arial"/>
              </a:rPr>
              <a:t> (Bilgi Teknolojileri)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tr-TR" sz="1800" dirty="0">
                <a:latin typeface="Arial"/>
                <a:cs typeface="Arial"/>
              </a:rPr>
              <a:t>Endüstrisi belirtirken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onu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Finans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tr-TR" sz="1800" dirty="0">
                <a:latin typeface="Arial"/>
                <a:cs typeface="Arial"/>
              </a:rPr>
              <a:t>Gayrimenkul </a:t>
            </a:r>
            <a:r>
              <a:rPr lang="en-US" sz="1800" dirty="0">
                <a:latin typeface="Arial"/>
                <a:cs typeface="Arial"/>
              </a:rPr>
              <a:t>(+%28)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Enerji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Kamu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Hizmetleri</a:t>
            </a:r>
            <a:r>
              <a:rPr lang="en-US" sz="1800" dirty="0">
                <a:latin typeface="Arial"/>
                <a:cs typeface="Arial"/>
              </a:rPr>
              <a:t> (+%26)</a:t>
            </a:r>
            <a:r>
              <a:rPr lang="tr-TR" dirty="0">
                <a:latin typeface="Arial"/>
                <a:cs typeface="Arial"/>
              </a:rPr>
              <a:t> endüstrileri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izliyor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72A56-49FB-DB18-943A-B892C3635EA8}"/>
              </a:ext>
            </a:extLst>
          </p:cNvPr>
          <p:cNvSpPr txBox="1"/>
          <p:nvPr/>
        </p:nvSpPr>
        <p:spPr>
          <a:xfrm>
            <a:off x="693155" y="5941082"/>
            <a:ext cx="10801350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>
                <a:cs typeface="Arial"/>
              </a:rPr>
              <a:t>*Government or Public Service; Not for Profit/NGO/Charity/Religious organization; Other Industry; Other Transport, Logistics &amp; Automobiles Sub-Industry; Educational Institutions; Agriculture &amp; Fishing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99ED-8734-4124-51C2-50DA6A2E6641}"/>
              </a:ext>
            </a:extLst>
          </p:cNvPr>
          <p:cNvSpPr txBox="1"/>
          <p:nvPr/>
        </p:nvSpPr>
        <p:spPr>
          <a:xfrm>
            <a:off x="480452" y="5154706"/>
            <a:ext cx="12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Bilgi Teknolojileri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0AE76-0957-87FE-B47B-D5AA06A54F7D}"/>
              </a:ext>
            </a:extLst>
          </p:cNvPr>
          <p:cNvSpPr txBox="1"/>
          <p:nvPr/>
        </p:nvSpPr>
        <p:spPr>
          <a:xfrm>
            <a:off x="1723040" y="5154706"/>
            <a:ext cx="12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Finans &amp; Gayrimenkul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A4D54-0788-99C3-557A-C96CE7A4A512}"/>
              </a:ext>
            </a:extLst>
          </p:cNvPr>
          <p:cNvSpPr txBox="1"/>
          <p:nvPr/>
        </p:nvSpPr>
        <p:spPr>
          <a:xfrm>
            <a:off x="2975610" y="5154706"/>
            <a:ext cx="12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Enerji &amp; Kamu Hizmetleri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BE39A-A44F-2382-3CB4-668CC4737A29}"/>
              </a:ext>
            </a:extLst>
          </p:cNvPr>
          <p:cNvSpPr txBox="1"/>
          <p:nvPr/>
        </p:nvSpPr>
        <p:spPr>
          <a:xfrm>
            <a:off x="4234978" y="5154706"/>
            <a:ext cx="126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Yaşam Bilimleri &amp; Sağlık Hizmetleri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A8ABD-BE4F-B6F2-C423-921B58B97408}"/>
              </a:ext>
            </a:extLst>
          </p:cNvPr>
          <p:cNvSpPr txBox="1"/>
          <p:nvPr/>
        </p:nvSpPr>
        <p:spPr>
          <a:xfrm>
            <a:off x="5496042" y="5177903"/>
            <a:ext cx="126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Sanayi &amp; İnşaat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6030A-6EAA-DC71-B193-D94FE76E0022}"/>
              </a:ext>
            </a:extLst>
          </p:cNvPr>
          <p:cNvSpPr txBox="1"/>
          <p:nvPr/>
        </p:nvSpPr>
        <p:spPr>
          <a:xfrm>
            <a:off x="6733637" y="5154706"/>
            <a:ext cx="12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Nakliye</a:t>
            </a:r>
            <a:r>
              <a:rPr lang="en-US" sz="1200" dirty="0"/>
              <a:t>, </a:t>
            </a:r>
            <a:r>
              <a:rPr lang="en-US" sz="1200" dirty="0" err="1"/>
              <a:t>Lojistik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Otomotiv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E4786-D3EE-0202-DA1D-31B28E91CE07}"/>
              </a:ext>
            </a:extLst>
          </p:cNvPr>
          <p:cNvSpPr txBox="1"/>
          <p:nvPr/>
        </p:nvSpPr>
        <p:spPr>
          <a:xfrm>
            <a:off x="7967731" y="5154706"/>
            <a:ext cx="126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İletişim &amp; Medya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50536-8133-3CCB-11F1-62BD73E5E95A}"/>
              </a:ext>
            </a:extLst>
          </p:cNvPr>
          <p:cNvSpPr txBox="1"/>
          <p:nvPr/>
        </p:nvSpPr>
        <p:spPr>
          <a:xfrm>
            <a:off x="9204885" y="5154706"/>
            <a:ext cx="126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Toptan &amp; Perakende Satış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5C9F5-53EA-FD2A-FDCE-4AA0ABA954A1}"/>
              </a:ext>
            </a:extLst>
          </p:cNvPr>
          <p:cNvSpPr txBox="1"/>
          <p:nvPr/>
        </p:nvSpPr>
        <p:spPr>
          <a:xfrm>
            <a:off x="10450484" y="5154706"/>
            <a:ext cx="126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Diğer Sektörler*</a:t>
            </a:r>
            <a:endParaRPr lang="en-US" sz="120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196670A-04E3-A579-4717-EEC4AAAC3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9145" y="4530481"/>
            <a:ext cx="535916" cy="53591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93C7EF1-A50E-0864-EE19-89505EA69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61730" y="4539479"/>
            <a:ext cx="501542" cy="50154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9AFFD67-F294-E657-C325-93CBED3387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369069" y="4555859"/>
            <a:ext cx="485161" cy="485161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89E7BF2-C183-39EA-FED0-266B2E5907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89599" y="4539479"/>
            <a:ext cx="501542" cy="501542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6990309-D132-8B19-011F-2B3406B15B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58602" y="4539479"/>
            <a:ext cx="501542" cy="50154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6E96C75-22FA-FCFD-39F9-B9BB85E265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66089" y="4505105"/>
            <a:ext cx="535916" cy="53591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21B669D-4008-0AFA-4B7A-2577A97312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342720" y="4539479"/>
            <a:ext cx="501542" cy="501542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8A30DCC-9EFC-62C4-8FFA-FAC46A9C65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584646" y="4518281"/>
            <a:ext cx="501542" cy="50154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9106BA7-B6C8-18EA-DC37-3B34FC6E39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826572" y="4497504"/>
            <a:ext cx="501542" cy="5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>
            <a:extLst>
              <a:ext uri="{FF2B5EF4-FFF2-40B4-BE49-F238E27FC236}">
                <a16:creationId xmlns:a16="http://schemas.microsoft.com/office/drawing/2014/main" id="{26CBBA49-EF31-2A5C-3444-90B7CA054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68" r="33998"/>
          <a:stretch/>
        </p:blipFill>
        <p:spPr>
          <a:xfrm>
            <a:off x="-7309" y="3537241"/>
            <a:ext cx="12191748" cy="2414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1F4BB-39BD-8099-6EBC-C6EEA8E4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Ölçekli</a:t>
            </a:r>
            <a:r>
              <a:rPr lang="en-US" dirty="0"/>
              <a:t> </a:t>
            </a:r>
            <a:r>
              <a:rPr lang="en-US" dirty="0" err="1"/>
              <a:t>Firmalar</a:t>
            </a:r>
            <a:r>
              <a:rPr lang="en-US" dirty="0"/>
              <a:t> İlk </a:t>
            </a:r>
            <a:r>
              <a:rPr lang="en-US" dirty="0" err="1"/>
              <a:t>Çeyrek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Hazırlanıyor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D0EA-13E0-B7CC-557E-10AF3756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287780"/>
            <a:ext cx="10799178" cy="964353"/>
          </a:xfrm>
        </p:spPr>
        <p:txBody>
          <a:bodyPr/>
          <a:lstStyle/>
          <a:p>
            <a:pPr indent="0" algn="l" rtl="0">
              <a:buNone/>
            </a:pPr>
            <a:r>
              <a:rPr lang="tr-TR" b="0" i="0" dirty="0">
                <a:effectLst/>
                <a:latin typeface="Roboto" panose="02000000000000000000" pitchFamily="2" charset="0"/>
              </a:rPr>
              <a:t>10'dan az sayıda çalışanları olan mikro düzeydeki şirketlerin, maliyetlerin artması ve olası piyasa durgunluğu sebebiyle, Ocak'tan Mart'a kadar (ilk çeyrek için) istihdam konusunda büyük işletmelerin yarısına oranında iyimser olabildiği gözlemleniyor.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EB58BB2-A46A-B423-7269-7FD64B3F6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981097"/>
              </p:ext>
            </p:extLst>
          </p:nvPr>
        </p:nvGraphicFramePr>
        <p:xfrm>
          <a:off x="9482329" y="2657881"/>
          <a:ext cx="2012176" cy="293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26">
            <a:extLst>
              <a:ext uri="{FF2B5EF4-FFF2-40B4-BE49-F238E27FC236}">
                <a16:creationId xmlns:a16="http://schemas.microsoft.com/office/drawing/2014/main" id="{5443F761-F95B-108A-DD42-E51849A9F9D3}"/>
              </a:ext>
            </a:extLst>
          </p:cNvPr>
          <p:cNvSpPr txBox="1"/>
          <p:nvPr/>
        </p:nvSpPr>
        <p:spPr>
          <a:xfrm>
            <a:off x="9811695" y="3218198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1"/>
                </a:solidFill>
              </a:rPr>
              <a:t>29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1C5E85E-6244-C398-D73A-5F110F236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123682"/>
              </p:ext>
            </p:extLst>
          </p:nvPr>
        </p:nvGraphicFramePr>
        <p:xfrm>
          <a:off x="695325" y="2657881"/>
          <a:ext cx="2012176" cy="293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26">
            <a:extLst>
              <a:ext uri="{FF2B5EF4-FFF2-40B4-BE49-F238E27FC236}">
                <a16:creationId xmlns:a16="http://schemas.microsoft.com/office/drawing/2014/main" id="{6F550517-98FD-0D80-1418-C48D65262189}"/>
              </a:ext>
            </a:extLst>
          </p:cNvPr>
          <p:cNvSpPr txBox="1"/>
          <p:nvPr/>
        </p:nvSpPr>
        <p:spPr>
          <a:xfrm>
            <a:off x="1015511" y="3218198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1"/>
                </a:solidFill>
              </a:rPr>
              <a:t>13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5704374-C0B5-A41C-FC77-612B16C36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61124"/>
              </p:ext>
            </p:extLst>
          </p:nvPr>
        </p:nvGraphicFramePr>
        <p:xfrm>
          <a:off x="3639313" y="2657881"/>
          <a:ext cx="2012176" cy="293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6">
            <a:extLst>
              <a:ext uri="{FF2B5EF4-FFF2-40B4-BE49-F238E27FC236}">
                <a16:creationId xmlns:a16="http://schemas.microsoft.com/office/drawing/2014/main" id="{078DC26E-5B21-9B35-0246-1A747A12AEB7}"/>
              </a:ext>
            </a:extLst>
          </p:cNvPr>
          <p:cNvSpPr txBox="1"/>
          <p:nvPr/>
        </p:nvSpPr>
        <p:spPr>
          <a:xfrm>
            <a:off x="3959498" y="3218198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1"/>
                </a:solidFill>
              </a:rPr>
              <a:t>19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69F35F1-534C-6CF3-1679-110FDF7A0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742151"/>
              </p:ext>
            </p:extLst>
          </p:nvPr>
        </p:nvGraphicFramePr>
        <p:xfrm>
          <a:off x="6540513" y="2633908"/>
          <a:ext cx="2012176" cy="293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6">
            <a:extLst>
              <a:ext uri="{FF2B5EF4-FFF2-40B4-BE49-F238E27FC236}">
                <a16:creationId xmlns:a16="http://schemas.microsoft.com/office/drawing/2014/main" id="{47025E4D-D348-61C8-353D-E97BFA22CC0D}"/>
              </a:ext>
            </a:extLst>
          </p:cNvPr>
          <p:cNvSpPr txBox="1"/>
          <p:nvPr/>
        </p:nvSpPr>
        <p:spPr>
          <a:xfrm>
            <a:off x="6849346" y="3218198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1"/>
                </a:solidFill>
              </a:rPr>
              <a:t>23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9959E7A-0E69-9C51-24E6-5528725CCE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224019" y="3785653"/>
            <a:ext cx="627207" cy="62720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B4C04BD-C7AA-7463-369A-01000EBE26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44068" y="3911044"/>
            <a:ext cx="510857" cy="51085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EC9115A-2A4D-5491-2EF6-6A6B70328A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73386" y="3846070"/>
            <a:ext cx="566476" cy="56647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3840D35-9EFB-E4E2-5FA1-0A817451D1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140539" y="3698819"/>
            <a:ext cx="714041" cy="7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515D1F5A-C1B9-0C1A-F98B-AD00827AAFC6}"/>
              </a:ext>
            </a:extLst>
          </p:cNvPr>
          <p:cNvSpPr/>
          <p:nvPr/>
        </p:nvSpPr>
        <p:spPr>
          <a:xfrm rot="16200000">
            <a:off x="6183373" y="333977"/>
            <a:ext cx="5832360" cy="6184898"/>
          </a:xfrm>
          <a:prstGeom prst="round2SameRect">
            <a:avLst>
              <a:gd name="adj1" fmla="val 1890"/>
              <a:gd name="adj2" fmla="val 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F91C86-56AB-DBA8-AAC0-4BC23485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07104" y="1658738"/>
            <a:ext cx="6184900" cy="4635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90174-CD5E-A657-DEB4-6A766312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4"/>
            <a:ext cx="4791075" cy="1738659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Avrupa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Orta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Doğu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Afrika'daki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İşverenlerin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İstihdam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Beklenti</a:t>
            </a:r>
            <a:r>
              <a:rPr lang="tr-TR" dirty="0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Düşük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C715-A932-FC70-A4A2-9CB3D30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211572"/>
            <a:ext cx="4993349" cy="4646428"/>
          </a:xfrm>
        </p:spPr>
        <p:txBody>
          <a:bodyPr/>
          <a:lstStyle/>
          <a:p>
            <a:pPr indent="0">
              <a:buNone/>
            </a:pPr>
            <a:r>
              <a:rPr lang="en-US" sz="1500" b="1" dirty="0">
                <a:latin typeface="Arial"/>
                <a:ea typeface="+mn-lt"/>
                <a:cs typeface="+mn-lt"/>
              </a:rPr>
              <a:t>EMEA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işverenleri</a:t>
            </a:r>
            <a:r>
              <a:rPr lang="en-US" sz="1500" b="1" dirty="0">
                <a:latin typeface="Arial"/>
                <a:ea typeface="+mn-lt"/>
                <a:cs typeface="+mn-lt"/>
              </a:rPr>
              <a:t>, +%18'lik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bir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tr-TR" sz="1500" b="1" dirty="0">
                <a:latin typeface="Arial"/>
                <a:ea typeface="+mn-lt"/>
                <a:cs typeface="+mn-lt"/>
              </a:rPr>
              <a:t>g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örünüm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bildirerek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işe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alımlar</a:t>
            </a:r>
            <a:r>
              <a:rPr lang="tr-TR" sz="1500" b="1" dirty="0">
                <a:latin typeface="Arial"/>
                <a:ea typeface="+mn-lt"/>
                <a:cs typeface="+mn-lt"/>
              </a:rPr>
              <a:t>da biraz daha iyileştirme ve geliştirme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bekliyor</a:t>
            </a:r>
            <a:r>
              <a:rPr lang="en-US" sz="1500" b="1" dirty="0">
                <a:latin typeface="Arial"/>
                <a:ea typeface="+mn-lt"/>
                <a:cs typeface="+mn-lt"/>
              </a:rPr>
              <a:t>.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Beklentiler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bir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önceki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tr-TR" sz="1500" b="1" dirty="0">
                <a:latin typeface="Arial"/>
                <a:ea typeface="+mn-lt"/>
                <a:cs typeface="+mn-lt"/>
              </a:rPr>
              <a:t>yılın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çeyre</a:t>
            </a:r>
            <a:r>
              <a:rPr lang="tr-TR" sz="1500" b="1" dirty="0" err="1">
                <a:latin typeface="Arial"/>
                <a:ea typeface="+mn-lt"/>
                <a:cs typeface="+mn-lt"/>
              </a:rPr>
              <a:t>ği</a:t>
            </a:r>
            <a:r>
              <a:rPr lang="tr-TR" sz="1500" b="1" dirty="0">
                <a:latin typeface="Arial"/>
                <a:ea typeface="+mn-lt"/>
                <a:cs typeface="+mn-lt"/>
              </a:rPr>
              <a:t> il</a:t>
            </a:r>
            <a:r>
              <a:rPr lang="en-US" sz="1500" b="1" dirty="0">
                <a:latin typeface="Arial"/>
                <a:ea typeface="+mn-lt"/>
                <a:cs typeface="+mn-lt"/>
              </a:rPr>
              <a:t>e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kıyasla</a:t>
            </a:r>
            <a:r>
              <a:rPr lang="tr-TR" sz="1500" b="1" dirty="0" err="1">
                <a:latin typeface="Arial"/>
                <a:ea typeface="+mn-lt"/>
                <a:cs typeface="+mn-lt"/>
              </a:rPr>
              <a:t>ndığında</a:t>
            </a:r>
            <a:r>
              <a:rPr lang="en-US" sz="1500" b="1" dirty="0">
                <a:latin typeface="Arial"/>
                <a:ea typeface="+mn-lt"/>
                <a:cs typeface="+mn-lt"/>
              </a:rPr>
              <a:t> -%3</a:t>
            </a:r>
            <a:r>
              <a:rPr lang="tr-TR" sz="1500" b="1" dirty="0">
                <a:latin typeface="Arial"/>
                <a:ea typeface="+mn-lt"/>
                <a:cs typeface="+mn-lt"/>
              </a:rPr>
              <a:t>;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geçen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yıldan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bu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yana</a:t>
            </a:r>
            <a:r>
              <a:rPr lang="tr-TR" sz="1500" b="1" dirty="0">
                <a:latin typeface="Arial"/>
                <a:ea typeface="+mn-lt"/>
                <a:cs typeface="+mn-lt"/>
              </a:rPr>
              <a:t> ise</a:t>
            </a:r>
            <a:r>
              <a:rPr lang="en-US" sz="1500" b="1" dirty="0">
                <a:latin typeface="Arial"/>
                <a:ea typeface="+mn-lt"/>
                <a:cs typeface="+mn-lt"/>
              </a:rPr>
              <a:t> -%14 </a:t>
            </a:r>
            <a:r>
              <a:rPr lang="en-US" sz="1500" b="1" dirty="0" err="1">
                <a:latin typeface="Arial"/>
                <a:ea typeface="+mn-lt"/>
                <a:cs typeface="+mn-lt"/>
              </a:rPr>
              <a:t>oranında</a:t>
            </a:r>
            <a:r>
              <a:rPr lang="en-US" sz="1500" b="1" dirty="0">
                <a:latin typeface="Arial"/>
                <a:ea typeface="+mn-lt"/>
                <a:cs typeface="+mn-lt"/>
              </a:rPr>
              <a:t> </a:t>
            </a:r>
            <a:r>
              <a:rPr lang="tr-TR" sz="1500" b="1" dirty="0">
                <a:latin typeface="Arial"/>
                <a:ea typeface="+mn-lt"/>
                <a:cs typeface="+mn-lt"/>
              </a:rPr>
              <a:t>bir düşüş gözleniyor.</a:t>
            </a:r>
          </a:p>
          <a:p>
            <a:pPr indent="0">
              <a:buNone/>
            </a:pPr>
            <a:r>
              <a:rPr lang="en-US" sz="1500" dirty="0" err="1">
                <a:latin typeface="Arial"/>
                <a:ea typeface="+mn-lt"/>
                <a:cs typeface="+mn-lt"/>
              </a:rPr>
              <a:t>Görünümler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bölge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genelinde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farklılık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göster</a:t>
            </a:r>
            <a:r>
              <a:rPr lang="tr-TR" sz="1500" dirty="0">
                <a:latin typeface="Arial"/>
                <a:ea typeface="+mn-lt"/>
                <a:cs typeface="+mn-lt"/>
              </a:rPr>
              <a:t>irken,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işverenler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arasında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tr-TR" sz="1500" dirty="0">
                <a:latin typeface="Arial"/>
                <a:ea typeface="+mn-lt"/>
                <a:cs typeface="+mn-lt"/>
              </a:rPr>
              <a:t>istihdam konusunda </a:t>
            </a:r>
            <a:r>
              <a:rPr lang="en-US" sz="1500" dirty="0" err="1">
                <a:latin typeface="Arial"/>
                <a:ea typeface="+mn-lt"/>
                <a:cs typeface="+mn-lt"/>
              </a:rPr>
              <a:t>en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istekli</a:t>
            </a:r>
            <a:r>
              <a:rPr lang="tr-TR" sz="1500" dirty="0">
                <a:latin typeface="Arial"/>
                <a:ea typeface="+mn-lt"/>
                <a:cs typeface="+mn-lt"/>
              </a:rPr>
              <a:t> ve hevesli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ülkeler</a:t>
            </a:r>
            <a:r>
              <a:rPr lang="en-US" sz="1500" dirty="0">
                <a:latin typeface="Arial"/>
                <a:ea typeface="+mn-lt"/>
                <a:cs typeface="+mn-lt"/>
              </a:rPr>
              <a:t>;</a:t>
            </a:r>
            <a:r>
              <a:rPr lang="tr-TR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Avusturya</a:t>
            </a:r>
            <a:r>
              <a:rPr lang="en-US" sz="1500" dirty="0">
                <a:latin typeface="Arial"/>
                <a:ea typeface="+mn-lt"/>
                <a:cs typeface="+mn-lt"/>
              </a:rPr>
              <a:t> (%+29), Türkiye (%+29) </a:t>
            </a:r>
            <a:r>
              <a:rPr lang="en-US" sz="1500" dirty="0" err="1">
                <a:latin typeface="Arial"/>
                <a:ea typeface="+mn-lt"/>
                <a:cs typeface="+mn-lt"/>
              </a:rPr>
              <a:t>ve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İsrail</a:t>
            </a:r>
            <a:r>
              <a:rPr lang="en-US" sz="1500" dirty="0">
                <a:latin typeface="Arial"/>
                <a:ea typeface="+mn-lt"/>
                <a:cs typeface="+mn-lt"/>
              </a:rPr>
              <a:t> (%+28) </a:t>
            </a:r>
            <a:r>
              <a:rPr lang="tr-TR" sz="1500" dirty="0">
                <a:latin typeface="Arial"/>
                <a:ea typeface="+mn-lt"/>
                <a:cs typeface="+mn-lt"/>
              </a:rPr>
              <a:t>olurken; en temkinli </a:t>
            </a:r>
            <a:r>
              <a:rPr lang="en-US" sz="1500" dirty="0" err="1">
                <a:latin typeface="Arial"/>
                <a:ea typeface="+mn-lt"/>
                <a:cs typeface="+mn-lt"/>
              </a:rPr>
              <a:t>olan</a:t>
            </a:r>
            <a:r>
              <a:rPr lang="tr-TR" sz="1500" dirty="0">
                <a:latin typeface="Arial"/>
                <a:ea typeface="+mn-lt"/>
                <a:cs typeface="+mn-lt"/>
              </a:rPr>
              <a:t> ülkeler ise;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Macaristan</a:t>
            </a:r>
            <a:r>
              <a:rPr lang="en-US" sz="1500" dirty="0">
                <a:latin typeface="Arial"/>
                <a:ea typeface="+mn-lt"/>
                <a:cs typeface="+mn-lt"/>
              </a:rPr>
              <a:t> (%-8), </a:t>
            </a:r>
            <a:r>
              <a:rPr lang="en-US" sz="1500" dirty="0" err="1">
                <a:latin typeface="Arial"/>
                <a:ea typeface="+mn-lt"/>
                <a:cs typeface="+mn-lt"/>
              </a:rPr>
              <a:t>Polonya'da</a:t>
            </a:r>
            <a:r>
              <a:rPr lang="en-US" sz="1500" dirty="0">
                <a:latin typeface="Arial"/>
                <a:ea typeface="+mn-lt"/>
                <a:cs typeface="+mn-lt"/>
              </a:rPr>
              <a:t> (-2) %) </a:t>
            </a:r>
            <a:r>
              <a:rPr lang="en-US" sz="1500" dirty="0" err="1">
                <a:latin typeface="Arial"/>
                <a:ea typeface="+mn-lt"/>
                <a:cs typeface="+mn-lt"/>
              </a:rPr>
              <a:t>ve</a:t>
            </a:r>
            <a:r>
              <a:rPr lang="en-US" sz="1500" dirty="0">
                <a:latin typeface="Arial"/>
                <a:ea typeface="+mn-lt"/>
                <a:cs typeface="+mn-lt"/>
              </a:rPr>
              <a:t> </a:t>
            </a:r>
            <a:r>
              <a:rPr lang="en-US" sz="1500" dirty="0" err="1">
                <a:latin typeface="Arial"/>
                <a:ea typeface="+mn-lt"/>
                <a:cs typeface="+mn-lt"/>
              </a:rPr>
              <a:t>Çek</a:t>
            </a:r>
            <a:r>
              <a:rPr lang="en-US" sz="1500" dirty="0">
                <a:latin typeface="Arial"/>
                <a:ea typeface="+mn-lt"/>
                <a:cs typeface="+mn-lt"/>
              </a:rPr>
              <a:t> Cumhuriyeti (%+1)</a:t>
            </a:r>
            <a:r>
              <a:rPr lang="tr-TR" sz="1500" dirty="0">
                <a:latin typeface="Arial"/>
                <a:ea typeface="+mn-lt"/>
                <a:cs typeface="+mn-lt"/>
              </a:rPr>
              <a:t> olarak gözlemlenmiştir.</a:t>
            </a:r>
          </a:p>
          <a:p>
            <a:pPr indent="0">
              <a:buNone/>
            </a:pPr>
            <a:r>
              <a:rPr lang="en-US" sz="1500" dirty="0">
                <a:latin typeface="Arial"/>
                <a:cs typeface="Arial"/>
              </a:rPr>
              <a:t>Fransa (+%27), </a:t>
            </a:r>
            <a:r>
              <a:rPr lang="en-US" sz="1500" dirty="0" err="1">
                <a:latin typeface="Arial"/>
                <a:cs typeface="Arial"/>
              </a:rPr>
              <a:t>Birleşik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Krallık</a:t>
            </a:r>
            <a:r>
              <a:rPr lang="en-US" sz="1500" dirty="0">
                <a:latin typeface="Arial"/>
                <a:cs typeface="Arial"/>
              </a:rPr>
              <a:t> (+%19) </a:t>
            </a:r>
            <a:r>
              <a:rPr lang="en-US" sz="1500" dirty="0" err="1">
                <a:latin typeface="Arial"/>
                <a:cs typeface="Arial"/>
              </a:rPr>
              <a:t>ve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Almanya</a:t>
            </a:r>
            <a:r>
              <a:rPr lang="en-US" sz="1500" dirty="0">
                <a:latin typeface="Arial"/>
                <a:cs typeface="Arial"/>
              </a:rPr>
              <a:t> (+%17) </a:t>
            </a:r>
            <a:r>
              <a:rPr lang="tr-TR" sz="1500" dirty="0">
                <a:latin typeface="Arial"/>
                <a:cs typeface="Arial"/>
              </a:rPr>
              <a:t>ise </a:t>
            </a:r>
            <a:r>
              <a:rPr lang="en-US" sz="1500" dirty="0">
                <a:latin typeface="Arial"/>
                <a:cs typeface="Arial"/>
              </a:rPr>
              <a:t>1. </a:t>
            </a:r>
            <a:r>
              <a:rPr lang="en-US" sz="1500" dirty="0" err="1">
                <a:latin typeface="Arial"/>
                <a:cs typeface="Arial"/>
              </a:rPr>
              <a:t>Çeyrek'te</a:t>
            </a:r>
            <a:r>
              <a:rPr lang="en-US" sz="1500" dirty="0">
                <a:latin typeface="Arial"/>
                <a:cs typeface="Arial"/>
              </a:rPr>
              <a:t> Net </a:t>
            </a:r>
            <a:r>
              <a:rPr lang="en-US" sz="1500" dirty="0" err="1">
                <a:latin typeface="Arial"/>
                <a:cs typeface="Arial"/>
              </a:rPr>
              <a:t>İstihdam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Görünümü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bildirmeye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devam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eden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ülkeler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arasında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yer</a:t>
            </a:r>
            <a:r>
              <a:rPr lang="en-US" sz="1500" dirty="0">
                <a:latin typeface="Arial"/>
                <a:cs typeface="Arial"/>
              </a:rPr>
              <a:t> </a:t>
            </a:r>
            <a:r>
              <a:rPr lang="en-US" sz="1500" dirty="0" err="1">
                <a:latin typeface="Arial"/>
                <a:cs typeface="Arial"/>
              </a:rPr>
              <a:t>alıyor</a:t>
            </a:r>
            <a:r>
              <a:rPr lang="en-US" sz="1500" dirty="0">
                <a:latin typeface="Arial"/>
                <a:cs typeface="Arial"/>
              </a:rPr>
              <a:t>.</a:t>
            </a:r>
            <a:endParaRPr lang="tr-TR" sz="1500" dirty="0">
              <a:latin typeface="Arial"/>
              <a:cs typeface="Arial"/>
            </a:endParaRPr>
          </a:p>
          <a:p>
            <a:pPr indent="0">
              <a:buNone/>
            </a:pPr>
            <a:r>
              <a:rPr lang="tr-TR" sz="1500" dirty="0">
                <a:latin typeface="Arial"/>
                <a:cs typeface="Arial"/>
              </a:rPr>
              <a:t>Bölgesel raporlar hakkında daha fazla bilgi için tıklayınız:  </a:t>
            </a:r>
            <a:r>
              <a:rPr lang="en-US" sz="1500" dirty="0">
                <a:latin typeface="Arial"/>
                <a:cs typeface="Arial"/>
                <a:hlinkClick r:id="rId4"/>
              </a:rPr>
              <a:t>the global press release</a:t>
            </a:r>
            <a:r>
              <a:rPr lang="en-US" sz="15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9CE5B7-17BA-7F0A-6D2A-72C4DD3F6E05}"/>
              </a:ext>
            </a:extLst>
          </p:cNvPr>
          <p:cNvSpPr/>
          <p:nvPr/>
        </p:nvSpPr>
        <p:spPr>
          <a:xfrm>
            <a:off x="6025876" y="510244"/>
            <a:ext cx="3075260" cy="1174327"/>
          </a:xfrm>
          <a:prstGeom prst="roundRect">
            <a:avLst>
              <a:gd name="adj" fmla="val 5866"/>
            </a:avLst>
          </a:prstGeom>
          <a:solidFill>
            <a:schemeClr val="accent1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 anchorCtr="0"/>
          <a:lstStyle/>
          <a:p>
            <a:pPr algn="ctr"/>
            <a:endParaRPr lang="en-GB" sz="1600" b="1" dirty="0">
              <a:cs typeface="Arial"/>
            </a:endParaRPr>
          </a:p>
          <a:p>
            <a:pPr algn="ctr"/>
            <a:r>
              <a:rPr lang="tr-TR" sz="1600" b="1" dirty="0">
                <a:cs typeface="Arial"/>
              </a:rPr>
              <a:t>En Güçlü İşe Alım Beklentisi</a:t>
            </a:r>
            <a:endParaRPr lang="en-US" sz="1400" b="1" dirty="0">
              <a:cs typeface="Arial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3C8834-9305-A597-A9B0-43A00BDC0F6B}"/>
              </a:ext>
            </a:extLst>
          </p:cNvPr>
          <p:cNvSpPr/>
          <p:nvPr/>
        </p:nvSpPr>
        <p:spPr>
          <a:xfrm>
            <a:off x="9116740" y="510246"/>
            <a:ext cx="3075260" cy="1174326"/>
          </a:xfrm>
          <a:prstGeom prst="roundRect">
            <a:avLst>
              <a:gd name="adj" fmla="val 4117"/>
            </a:avLst>
          </a:prstGeom>
          <a:solidFill>
            <a:schemeClr val="accent2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 anchorCtr="0"/>
          <a:lstStyle/>
          <a:p>
            <a:pPr algn="ctr"/>
            <a:r>
              <a:rPr lang="tr-TR" sz="1600" b="1" dirty="0">
                <a:cs typeface="Arial"/>
              </a:rPr>
              <a:t>En Düşük İşe Alım Beklentisi</a:t>
            </a:r>
            <a:endParaRPr lang="en-GB" sz="1600" b="1" dirty="0">
              <a:cs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93977C-D753-F0FC-5C5E-F8D1DB1C7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23144" y="596024"/>
            <a:ext cx="462452" cy="4624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3105ABE-0AF6-10E1-3889-FDBBE8C87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38770" y="617611"/>
            <a:ext cx="458124" cy="458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2600D-B83C-6B6E-5D0F-38941AD96316}"/>
              </a:ext>
            </a:extLst>
          </p:cNvPr>
          <p:cNvSpPr txBox="1"/>
          <p:nvPr/>
        </p:nvSpPr>
        <p:spPr>
          <a:xfrm>
            <a:off x="7835456" y="3866577"/>
            <a:ext cx="1016000" cy="6617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Austria</a:t>
            </a:r>
            <a:r>
              <a:rPr lang="en-US" b="1"/>
              <a:t> </a:t>
            </a:r>
            <a:r>
              <a:rPr lang="en-US" sz="2500" b="1">
                <a:solidFill>
                  <a:schemeClr val="accent1"/>
                </a:solidFill>
              </a:rPr>
              <a:t>+29%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582BB-F3E9-09F4-784D-C8A9E93D8D40}"/>
              </a:ext>
            </a:extLst>
          </p:cNvPr>
          <p:cNvSpPr txBox="1"/>
          <p:nvPr/>
        </p:nvSpPr>
        <p:spPr>
          <a:xfrm>
            <a:off x="9178833" y="4975769"/>
            <a:ext cx="1016000" cy="6617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Turkey</a:t>
            </a:r>
            <a:r>
              <a:rPr lang="en-US" b="1"/>
              <a:t> </a:t>
            </a:r>
            <a:r>
              <a:rPr lang="en-US" sz="2500" b="1">
                <a:solidFill>
                  <a:schemeClr val="accent1"/>
                </a:solidFill>
              </a:rPr>
              <a:t>+29%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73F7D-6380-16CD-6908-25EFC2584CD7}"/>
              </a:ext>
            </a:extLst>
          </p:cNvPr>
          <p:cNvSpPr txBox="1"/>
          <p:nvPr/>
        </p:nvSpPr>
        <p:spPr>
          <a:xfrm>
            <a:off x="10576210" y="5050597"/>
            <a:ext cx="1016000" cy="6617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Israel</a:t>
            </a:r>
            <a:r>
              <a:rPr lang="en-US" b="1"/>
              <a:t> </a:t>
            </a:r>
            <a:r>
              <a:rPr lang="en-US" sz="2500" b="1">
                <a:solidFill>
                  <a:schemeClr val="accent1"/>
                </a:solidFill>
              </a:rPr>
              <a:t>+28%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C2B54-24B1-3793-B0CD-E3984BF3A5EA}"/>
              </a:ext>
            </a:extLst>
          </p:cNvPr>
          <p:cNvSpPr txBox="1"/>
          <p:nvPr/>
        </p:nvSpPr>
        <p:spPr>
          <a:xfrm>
            <a:off x="9686833" y="3038090"/>
            <a:ext cx="1016000" cy="6617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Hungary</a:t>
            </a:r>
            <a:r>
              <a:rPr lang="en-US" b="1"/>
              <a:t> 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-8%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B0DD0-230F-4F8A-ACE3-543B9A9B7E60}"/>
              </a:ext>
            </a:extLst>
          </p:cNvPr>
          <p:cNvSpPr txBox="1"/>
          <p:nvPr/>
        </p:nvSpPr>
        <p:spPr>
          <a:xfrm>
            <a:off x="9686833" y="2288451"/>
            <a:ext cx="1016000" cy="6617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Poland</a:t>
            </a:r>
            <a:r>
              <a:rPr lang="en-US" b="1"/>
              <a:t> 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-2%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EE844-EC80-DDF2-BFA0-2F2B4FADEE10}"/>
              </a:ext>
            </a:extLst>
          </p:cNvPr>
          <p:cNvSpPr txBox="1"/>
          <p:nvPr/>
        </p:nvSpPr>
        <p:spPr>
          <a:xfrm>
            <a:off x="6553357" y="2736525"/>
            <a:ext cx="1381358" cy="6617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Czech Republic</a:t>
            </a:r>
            <a:r>
              <a:rPr lang="en-US" b="1"/>
              <a:t> 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+1%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3D4E3F-76A6-E68B-566A-DD2ECC6014E4}"/>
              </a:ext>
            </a:extLst>
          </p:cNvPr>
          <p:cNvCxnSpPr>
            <a:cxnSpLocks/>
          </p:cNvCxnSpPr>
          <p:nvPr/>
        </p:nvCxnSpPr>
        <p:spPr>
          <a:xfrm flipH="1">
            <a:off x="8817588" y="3398245"/>
            <a:ext cx="1036287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ACA0D5-7E53-BE2F-2DAB-1C283DBC922E}"/>
              </a:ext>
            </a:extLst>
          </p:cNvPr>
          <p:cNvCxnSpPr>
            <a:cxnSpLocks/>
          </p:cNvCxnSpPr>
          <p:nvPr/>
        </p:nvCxnSpPr>
        <p:spPr>
          <a:xfrm flipH="1">
            <a:off x="8580522" y="2619311"/>
            <a:ext cx="1273353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B7F02A-0AE8-CFEA-E502-161755EC641E}"/>
              </a:ext>
            </a:extLst>
          </p:cNvPr>
          <p:cNvCxnSpPr>
            <a:cxnSpLocks/>
          </p:cNvCxnSpPr>
          <p:nvPr/>
        </p:nvCxnSpPr>
        <p:spPr>
          <a:xfrm>
            <a:off x="7799298" y="3073013"/>
            <a:ext cx="453847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2F7599-3E1F-DF21-E0C3-ED89337985A7}"/>
              </a:ext>
            </a:extLst>
          </p:cNvPr>
          <p:cNvCxnSpPr>
            <a:cxnSpLocks/>
          </p:cNvCxnSpPr>
          <p:nvPr/>
        </p:nvCxnSpPr>
        <p:spPr>
          <a:xfrm flipV="1">
            <a:off x="8343456" y="3368950"/>
            <a:ext cx="0" cy="510539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5569C9-73F2-5BB7-6E1B-9F920FDE8B81}"/>
              </a:ext>
            </a:extLst>
          </p:cNvPr>
          <p:cNvCxnSpPr>
            <a:cxnSpLocks/>
          </p:cNvCxnSpPr>
          <p:nvPr/>
        </p:nvCxnSpPr>
        <p:spPr>
          <a:xfrm flipV="1">
            <a:off x="9686833" y="4475261"/>
            <a:ext cx="0" cy="510539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14B435-A5D5-9031-86DC-BFC43BA671EB}"/>
              </a:ext>
            </a:extLst>
          </p:cNvPr>
          <p:cNvCxnSpPr>
            <a:cxnSpLocks/>
          </p:cNvCxnSpPr>
          <p:nvPr/>
        </p:nvCxnSpPr>
        <p:spPr>
          <a:xfrm flipH="1">
            <a:off x="10396734" y="5330790"/>
            <a:ext cx="358952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3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F5E1C59D-C93C-9118-D745-8111E9A7B6FD}"/>
              </a:ext>
            </a:extLst>
          </p:cNvPr>
          <p:cNvSpPr/>
          <p:nvPr/>
        </p:nvSpPr>
        <p:spPr>
          <a:xfrm rot="16200000">
            <a:off x="6183369" y="333970"/>
            <a:ext cx="5832360" cy="6184910"/>
          </a:xfrm>
          <a:prstGeom prst="round2SameRect">
            <a:avLst>
              <a:gd name="adj1" fmla="val 1890"/>
              <a:gd name="adj2" fmla="val 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B0207A-F527-8EBD-3CA5-C82F50BFEB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07094" y="1695837"/>
            <a:ext cx="6184900" cy="4635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90174-CD5E-A657-DEB4-6A766312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4"/>
            <a:ext cx="4949226" cy="1738659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Amerika'daki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İşverenler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Umut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Verici </a:t>
            </a:r>
            <a:r>
              <a:rPr lang="en-US" dirty="0" err="1">
                <a:latin typeface="Arial"/>
                <a:cs typeface="Arial"/>
              </a:rPr>
              <a:t>Görünüm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Bildiriyor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C715-A932-FC70-A4A2-9CB3D30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25163"/>
            <a:ext cx="4875740" cy="4388288"/>
          </a:xfrm>
        </p:spPr>
        <p:txBody>
          <a:bodyPr/>
          <a:lstStyle/>
          <a:p>
            <a:pPr indent="0">
              <a:buNone/>
            </a:pPr>
            <a:r>
              <a:rPr lang="en-US" sz="1600" b="1" dirty="0">
                <a:latin typeface="Arial"/>
                <a:cs typeface="Arial"/>
              </a:rPr>
              <a:t>Kuzey, Orta </a:t>
            </a:r>
            <a:r>
              <a:rPr lang="en-US" sz="1600" b="1" dirty="0" err="1">
                <a:latin typeface="Arial"/>
                <a:cs typeface="Arial"/>
              </a:rPr>
              <a:t>ve</a:t>
            </a:r>
            <a:r>
              <a:rPr lang="en-US" sz="1600" b="1" dirty="0">
                <a:latin typeface="Arial"/>
                <a:cs typeface="Arial"/>
              </a:rPr>
              <a:t> Güney </a:t>
            </a:r>
            <a:r>
              <a:rPr lang="en-US" sz="1600" b="1" dirty="0" err="1">
                <a:latin typeface="Arial"/>
                <a:cs typeface="Arial"/>
              </a:rPr>
              <a:t>Amerika'daki</a:t>
            </a:r>
            <a:r>
              <a:rPr lang="en-US" sz="1600" b="1" dirty="0">
                <a:latin typeface="Arial"/>
                <a:cs typeface="Arial"/>
              </a:rPr>
              <a:t> 11 </a:t>
            </a:r>
            <a:r>
              <a:rPr lang="en-US" sz="1600" b="1" dirty="0" err="1">
                <a:latin typeface="Arial"/>
                <a:cs typeface="Arial"/>
              </a:rPr>
              <a:t>ülke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ve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bölgenin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tr-TR" sz="1600" b="1" dirty="0">
                <a:latin typeface="Arial"/>
                <a:cs typeface="Arial"/>
              </a:rPr>
              <a:t>tamamı</a:t>
            </a:r>
            <a:r>
              <a:rPr lang="en-US" sz="1600" b="1" dirty="0">
                <a:latin typeface="Arial"/>
                <a:cs typeface="Arial"/>
              </a:rPr>
              <a:t>,</a:t>
            </a:r>
            <a:r>
              <a:rPr lang="tr-TR" sz="1600" b="1" dirty="0">
                <a:latin typeface="Arial"/>
                <a:cs typeface="Arial"/>
              </a:rPr>
              <a:t> geçen yılın 3. çeyreği ve 2. çeyreği ile kıyaslandığında</a:t>
            </a:r>
            <a:r>
              <a:rPr lang="en-US" sz="1600" b="1" dirty="0">
                <a:latin typeface="Arial"/>
                <a:cs typeface="Arial"/>
              </a:rPr>
              <a:t> ilk </a:t>
            </a:r>
            <a:r>
              <a:rPr lang="en-US" sz="1600" b="1" dirty="0" err="1">
                <a:latin typeface="Arial"/>
                <a:cs typeface="Arial"/>
              </a:rPr>
              <a:t>çeyrek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için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olumlu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istihdam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görünümleri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bildiriyor</a:t>
            </a:r>
            <a:r>
              <a:rPr lang="tr-TR" sz="1600" b="1" dirty="0">
                <a:latin typeface="Arial"/>
                <a:cs typeface="Arial"/>
              </a:rPr>
              <a:t>.</a:t>
            </a:r>
            <a:endParaRPr lang="tr-TR" sz="1600" dirty="0"/>
          </a:p>
          <a:p>
            <a:pPr indent="0" algn="l" rtl="0">
              <a:buNone/>
            </a:pPr>
            <a:r>
              <a:rPr lang="tr-TR" sz="1600" b="0" i="0" dirty="0">
                <a:effectLst/>
                <a:latin typeface="Roboto" panose="02000000000000000000" pitchFamily="2" charset="0"/>
              </a:rPr>
              <a:t>Kanada'daki işverenler (+%34) istihdam görünümlerinde son çeyreğe göre ılımlı bir artış (+%3) bildirirken, ABD'de (+%29) ve Porto Riko'da (+%26) sırasıyla -%4 ve -6 %'</a:t>
            </a:r>
            <a:r>
              <a:rPr lang="tr-TR" sz="1600" b="0" i="0" dirty="0" err="1">
                <a:effectLst/>
                <a:latin typeface="Roboto" panose="02000000000000000000" pitchFamily="2" charset="0"/>
              </a:rPr>
              <a:t>lık</a:t>
            </a:r>
            <a:r>
              <a:rPr lang="tr-TR" sz="1600" b="0" i="0" dirty="0">
                <a:effectLst/>
                <a:latin typeface="Roboto" panose="02000000000000000000" pitchFamily="2" charset="0"/>
              </a:rPr>
              <a:t> bir oranda düşüş bildirilmiştir.</a:t>
            </a:r>
            <a:endParaRPr lang="tr-TR" sz="1600" b="0" i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0">
              <a:buNone/>
            </a:pPr>
            <a:r>
              <a:rPr lang="en-US" sz="1600" dirty="0">
                <a:latin typeface="Arial"/>
                <a:cs typeface="Arial"/>
              </a:rPr>
              <a:t>Orta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Güney </a:t>
            </a:r>
            <a:r>
              <a:rPr lang="en-US" sz="1600" dirty="0" err="1">
                <a:latin typeface="Arial"/>
                <a:cs typeface="Arial"/>
              </a:rPr>
              <a:t>Amerika'da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Panama'daki</a:t>
            </a:r>
            <a:r>
              <a:rPr lang="en-US" sz="1600" dirty="0">
                <a:latin typeface="Arial"/>
                <a:cs typeface="Arial"/>
              </a:rPr>
              <a:t>  </a:t>
            </a:r>
            <a:r>
              <a:rPr lang="en-US" sz="1600" dirty="0" err="1">
                <a:latin typeface="Arial"/>
                <a:cs typeface="Arial"/>
              </a:rPr>
              <a:t>işverenler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olumlu</a:t>
            </a:r>
            <a:r>
              <a:rPr lang="en-US" sz="1600" dirty="0">
                <a:latin typeface="Arial"/>
                <a:cs typeface="Arial"/>
              </a:rPr>
              <a:t> (+%39) </a:t>
            </a:r>
            <a:r>
              <a:rPr lang="en-US" sz="1600" dirty="0" err="1">
                <a:latin typeface="Arial"/>
                <a:cs typeface="Arial"/>
              </a:rPr>
              <a:t>istihdam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belirtisi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sunarken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onu</a:t>
            </a:r>
            <a:r>
              <a:rPr lang="en-US" sz="1600" dirty="0">
                <a:latin typeface="Arial"/>
                <a:cs typeface="Arial"/>
              </a:rPr>
              <a:t> Kosta Rika (%+35)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Guatemala (%+32) </a:t>
            </a:r>
            <a:r>
              <a:rPr lang="en-US" sz="1600" dirty="0" err="1">
                <a:latin typeface="Arial"/>
                <a:cs typeface="Arial"/>
              </a:rPr>
              <a:t>izliyor</a:t>
            </a:r>
            <a:r>
              <a:rPr lang="en-US" sz="1600" dirty="0">
                <a:latin typeface="Arial"/>
                <a:cs typeface="Arial"/>
              </a:rPr>
              <a:t>. En </a:t>
            </a:r>
            <a:r>
              <a:rPr lang="en-US" sz="1600" dirty="0" err="1">
                <a:latin typeface="Arial"/>
                <a:cs typeface="Arial"/>
              </a:rPr>
              <a:t>düşük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seviyede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güven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ise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Arjantin'de</a:t>
            </a:r>
            <a:r>
              <a:rPr lang="en-US" sz="1600" dirty="0">
                <a:latin typeface="Arial"/>
                <a:cs typeface="Arial"/>
              </a:rPr>
              <a:t> (+%9).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görülüyo</a:t>
            </a:r>
            <a:r>
              <a:rPr lang="tr-TR" sz="1600" dirty="0">
                <a:latin typeface="Arial"/>
                <a:cs typeface="Arial"/>
              </a:rPr>
              <a:t>r.</a:t>
            </a:r>
            <a:r>
              <a:rPr lang="en-US" sz="1600" dirty="0">
                <a:latin typeface="Arial"/>
                <a:cs typeface="Arial"/>
              </a:rPr>
              <a:t> </a:t>
            </a:r>
            <a:endParaRPr lang="tr-TR" sz="1600" dirty="0">
              <a:latin typeface="Arial"/>
              <a:cs typeface="Arial"/>
            </a:endParaRPr>
          </a:p>
          <a:p>
            <a:pPr indent="0">
              <a:buNone/>
            </a:pPr>
            <a:r>
              <a:rPr lang="tr-TR" sz="1600" dirty="0">
                <a:latin typeface="Arial"/>
                <a:cs typeface="Arial"/>
              </a:rPr>
              <a:t>Bölgesel raporlar hakkında daha fazla bilgi için tıklayınız: </a:t>
            </a:r>
            <a:r>
              <a:rPr lang="en-US" sz="1600" dirty="0">
                <a:latin typeface="Arial"/>
                <a:cs typeface="Arial"/>
                <a:hlinkClick r:id="rId4"/>
              </a:rPr>
              <a:t>the global press release</a:t>
            </a:r>
            <a:r>
              <a:rPr lang="en-US" sz="1600" dirty="0">
                <a:latin typeface="Arial"/>
                <a:cs typeface="Arial"/>
              </a:rPr>
              <a:t>.</a:t>
            </a:r>
            <a:br>
              <a:rPr lang="en-US" sz="1600" dirty="0">
                <a:cs typeface="Arial"/>
              </a:rPr>
            </a:br>
            <a:br>
              <a:rPr lang="en-US" sz="1600" dirty="0"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 </a:t>
            </a:r>
            <a:endParaRPr lang="en-US" dirty="0"/>
          </a:p>
          <a:p>
            <a:pPr indent="0">
              <a:buNone/>
            </a:pPr>
            <a:endParaRPr lang="en-US" sz="1600" dirty="0"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B53D-9095-8316-D454-4C51880AFEE3}"/>
              </a:ext>
            </a:extLst>
          </p:cNvPr>
          <p:cNvSpPr/>
          <p:nvPr/>
        </p:nvSpPr>
        <p:spPr>
          <a:xfrm>
            <a:off x="6025876" y="510244"/>
            <a:ext cx="3075260" cy="1174327"/>
          </a:xfrm>
          <a:prstGeom prst="roundRect">
            <a:avLst>
              <a:gd name="adj" fmla="val 5866"/>
            </a:avLst>
          </a:prstGeom>
          <a:solidFill>
            <a:schemeClr val="accent1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 anchorCtr="0"/>
          <a:lstStyle/>
          <a:p>
            <a:pPr algn="ctr"/>
            <a:endParaRPr lang="en-GB" sz="1600" b="1" dirty="0">
              <a:cs typeface="Arial"/>
            </a:endParaRPr>
          </a:p>
          <a:p>
            <a:pPr algn="ctr"/>
            <a:r>
              <a:rPr lang="tr-TR" sz="1600" b="1" dirty="0">
                <a:cs typeface="Arial"/>
              </a:rPr>
              <a:t>En Güçlü İşe Alım Beklentisi</a:t>
            </a:r>
            <a:endParaRPr lang="en-US" sz="1400" b="1" dirty="0"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9AB955-1B8A-6226-F3D1-62B4CEBFC6E2}"/>
              </a:ext>
            </a:extLst>
          </p:cNvPr>
          <p:cNvSpPr/>
          <p:nvPr/>
        </p:nvSpPr>
        <p:spPr>
          <a:xfrm>
            <a:off x="9116740" y="510246"/>
            <a:ext cx="3075260" cy="1174326"/>
          </a:xfrm>
          <a:prstGeom prst="roundRect">
            <a:avLst>
              <a:gd name="adj" fmla="val 4117"/>
            </a:avLst>
          </a:prstGeom>
          <a:solidFill>
            <a:schemeClr val="accent2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 anchorCtr="0"/>
          <a:lstStyle/>
          <a:p>
            <a:pPr algn="ctr"/>
            <a:r>
              <a:rPr lang="tr-TR" sz="1600" b="1" dirty="0">
                <a:cs typeface="Arial"/>
              </a:rPr>
              <a:t>En Düşük İşe Alım Beklentisi</a:t>
            </a:r>
            <a:endParaRPr lang="en-GB" sz="1600" b="1" dirty="0">
              <a:cs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8CBFF1B-25A0-06C4-CACD-77F1FF51F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23144" y="596024"/>
            <a:ext cx="462452" cy="46245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D943F-ED9C-8D57-E428-9EA9587C2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38770" y="617611"/>
            <a:ext cx="458124" cy="458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0EF2F-8850-BE42-059E-0699F3E2F3EA}"/>
              </a:ext>
            </a:extLst>
          </p:cNvPr>
          <p:cNvSpPr txBox="1"/>
          <p:nvPr/>
        </p:nvSpPr>
        <p:spPr>
          <a:xfrm>
            <a:off x="8063145" y="3092513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Panama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1"/>
                </a:solidFill>
              </a:rPr>
              <a:t>+39%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3CD49E-B983-3CE7-EF8E-79BA7A2D0BA5}"/>
              </a:ext>
            </a:extLst>
          </p:cNvPr>
          <p:cNvCxnSpPr>
            <a:cxnSpLocks/>
          </p:cNvCxnSpPr>
          <p:nvPr/>
        </p:nvCxnSpPr>
        <p:spPr>
          <a:xfrm>
            <a:off x="7796894" y="2333307"/>
            <a:ext cx="453847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3227C7-97E7-C1A5-049D-DC5CA89D2DF6}"/>
              </a:ext>
            </a:extLst>
          </p:cNvPr>
          <p:cNvCxnSpPr>
            <a:cxnSpLocks/>
          </p:cNvCxnSpPr>
          <p:nvPr/>
        </p:nvCxnSpPr>
        <p:spPr>
          <a:xfrm>
            <a:off x="8063145" y="4055303"/>
            <a:ext cx="520558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77E619-9D89-9832-2B19-41D9F927310E}"/>
              </a:ext>
            </a:extLst>
          </p:cNvPr>
          <p:cNvCxnSpPr>
            <a:cxnSpLocks/>
          </p:cNvCxnSpPr>
          <p:nvPr/>
        </p:nvCxnSpPr>
        <p:spPr>
          <a:xfrm>
            <a:off x="8753824" y="3677437"/>
            <a:ext cx="0" cy="362626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EB5A82-2838-3014-EE80-B024C98807B1}"/>
              </a:ext>
            </a:extLst>
          </p:cNvPr>
          <p:cNvSpPr txBox="1"/>
          <p:nvPr/>
        </p:nvSpPr>
        <p:spPr>
          <a:xfrm>
            <a:off x="7573914" y="5239480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Argentina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+9%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ADCDD-3ECA-44E0-FB86-5E5CA8FD9FAF}"/>
              </a:ext>
            </a:extLst>
          </p:cNvPr>
          <p:cNvSpPr txBox="1"/>
          <p:nvPr/>
        </p:nvSpPr>
        <p:spPr>
          <a:xfrm>
            <a:off x="9238925" y="4060858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Colombia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+23%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C5FD0-0714-580B-41E1-C3A029D23916}"/>
              </a:ext>
            </a:extLst>
          </p:cNvPr>
          <p:cNvSpPr txBox="1"/>
          <p:nvPr/>
        </p:nvSpPr>
        <p:spPr>
          <a:xfrm>
            <a:off x="10127569" y="3455061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Puerto Rico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+26%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667E7-4207-4AFB-30EA-792D4806D9BF}"/>
              </a:ext>
            </a:extLst>
          </p:cNvPr>
          <p:cNvSpPr txBox="1"/>
          <p:nvPr/>
        </p:nvSpPr>
        <p:spPr>
          <a:xfrm>
            <a:off x="6936105" y="3755221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Costa Rica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1"/>
                </a:solidFill>
              </a:rPr>
              <a:t>+35%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3EE527-266A-62C7-7048-7C543DE0AF40}"/>
              </a:ext>
            </a:extLst>
          </p:cNvPr>
          <p:cNvSpPr txBox="1"/>
          <p:nvPr/>
        </p:nvSpPr>
        <p:spPr>
          <a:xfrm>
            <a:off x="6648091" y="2033225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Canada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1"/>
                </a:solidFill>
              </a:rPr>
              <a:t>+34%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780EEA-4D8F-AE41-733D-27CD00F10BB4}"/>
              </a:ext>
            </a:extLst>
          </p:cNvPr>
          <p:cNvCxnSpPr>
            <a:cxnSpLocks/>
          </p:cNvCxnSpPr>
          <p:nvPr/>
        </p:nvCxnSpPr>
        <p:spPr>
          <a:xfrm>
            <a:off x="8670851" y="5539562"/>
            <a:ext cx="568842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275387-6442-72C7-90DA-313989AA6088}"/>
              </a:ext>
            </a:extLst>
          </p:cNvPr>
          <p:cNvCxnSpPr>
            <a:cxnSpLocks/>
          </p:cNvCxnSpPr>
          <p:nvPr/>
        </p:nvCxnSpPr>
        <p:spPr>
          <a:xfrm flipH="1">
            <a:off x="8981853" y="4360940"/>
            <a:ext cx="518338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68F86A-CA5A-CCA9-582D-CB5E39FB444A}"/>
              </a:ext>
            </a:extLst>
          </p:cNvPr>
          <p:cNvCxnSpPr>
            <a:cxnSpLocks/>
          </p:cNvCxnSpPr>
          <p:nvPr/>
        </p:nvCxnSpPr>
        <p:spPr>
          <a:xfrm flipH="1">
            <a:off x="9167924" y="3755143"/>
            <a:ext cx="1111456" cy="78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9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8A3DE1A5-E678-E43D-B031-B1498A027CCF}"/>
              </a:ext>
            </a:extLst>
          </p:cNvPr>
          <p:cNvSpPr/>
          <p:nvPr/>
        </p:nvSpPr>
        <p:spPr>
          <a:xfrm rot="16200000">
            <a:off x="6183369" y="333970"/>
            <a:ext cx="5832360" cy="6184910"/>
          </a:xfrm>
          <a:prstGeom prst="round2SameRect">
            <a:avLst>
              <a:gd name="adj1" fmla="val 1890"/>
              <a:gd name="adj2" fmla="val 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A6A3BB-E9D8-2424-7B32-E87509BB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6080" y="1695837"/>
            <a:ext cx="6101320" cy="4635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90174-CD5E-A657-DEB4-6A766312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4"/>
            <a:ext cx="4791075" cy="1666579"/>
          </a:xfrm>
        </p:spPr>
        <p:txBody>
          <a:bodyPr/>
          <a:lstStyle/>
          <a:p>
            <a:r>
              <a:rPr lang="en-US" sz="2400" dirty="0" err="1">
                <a:latin typeface="Arial"/>
                <a:cs typeface="Arial"/>
              </a:rPr>
              <a:t>Asya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Pasifik'teki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İşe</a:t>
            </a:r>
            <a:r>
              <a:rPr lang="en-US" sz="2400" dirty="0">
                <a:latin typeface="Arial"/>
                <a:cs typeface="Arial"/>
              </a:rPr>
              <a:t> Al</a:t>
            </a:r>
            <a:r>
              <a:rPr lang="tr-TR" sz="2400" dirty="0" err="1">
                <a:latin typeface="Arial"/>
                <a:cs typeface="Arial"/>
              </a:rPr>
              <a:t>ım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Yöneticileri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tr-TR" sz="2400" dirty="0">
                <a:latin typeface="Arial"/>
                <a:cs typeface="Arial"/>
              </a:rPr>
              <a:t>İlk </a:t>
            </a:r>
            <a:r>
              <a:rPr lang="tr-TR" sz="2400" dirty="0" err="1">
                <a:latin typeface="Arial"/>
                <a:cs typeface="Arial"/>
              </a:rPr>
              <a:t>Çeyrek’te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Düşüş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Bekliyor</a:t>
            </a:r>
            <a:r>
              <a:rPr lang="tr-TR"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C715-A932-FC70-A4A2-9CB3D305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69" y="2175821"/>
            <a:ext cx="4525603" cy="3913378"/>
          </a:xfrm>
        </p:spPr>
        <p:txBody>
          <a:bodyPr/>
          <a:lstStyle/>
          <a:p>
            <a:pPr indent="0">
              <a:buNone/>
            </a:pPr>
            <a:r>
              <a:rPr lang="en-US" sz="1600" b="1" dirty="0" err="1">
                <a:latin typeface="Arial"/>
                <a:cs typeface="Arial"/>
              </a:rPr>
              <a:t>APAC'daki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işe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alım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yöneticileri</a:t>
            </a:r>
            <a:r>
              <a:rPr lang="tr-TR" sz="1600" b="1" dirty="0">
                <a:latin typeface="Arial"/>
                <a:cs typeface="Arial"/>
              </a:rPr>
              <a:t>, istihdam konusunda </a:t>
            </a:r>
            <a:r>
              <a:rPr lang="en-US" sz="1600" b="1" dirty="0" err="1">
                <a:latin typeface="Arial"/>
                <a:cs typeface="Arial"/>
              </a:rPr>
              <a:t>olumlu</a:t>
            </a:r>
            <a:r>
              <a:rPr lang="en-US" sz="1600" b="1" dirty="0">
                <a:latin typeface="Arial"/>
                <a:cs typeface="Arial"/>
              </a:rPr>
              <a:t> (+%25) </a:t>
            </a:r>
            <a:r>
              <a:rPr lang="tr-TR" sz="1600" b="1" dirty="0">
                <a:latin typeface="Arial"/>
                <a:cs typeface="Arial"/>
              </a:rPr>
              <a:t>fakat </a:t>
            </a:r>
            <a:r>
              <a:rPr lang="en-US" sz="1600" b="1" dirty="0" err="1">
                <a:latin typeface="Arial"/>
                <a:cs typeface="Arial"/>
              </a:rPr>
              <a:t>beklentilerin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önceki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yıla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ve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çeyreğe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göre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sırasıyla</a:t>
            </a:r>
            <a:r>
              <a:rPr lang="en-US" sz="1600" b="1" dirty="0">
                <a:latin typeface="Arial"/>
                <a:cs typeface="Arial"/>
              </a:rPr>
              <a:t> %11 </a:t>
            </a:r>
            <a:r>
              <a:rPr lang="en-US" sz="1600" b="1" dirty="0" err="1">
                <a:latin typeface="Arial"/>
                <a:cs typeface="Arial"/>
              </a:rPr>
              <a:t>ve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tr-TR" sz="1600" b="1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%15 </a:t>
            </a:r>
            <a:r>
              <a:rPr lang="en-US" sz="1600" b="1" dirty="0" err="1">
                <a:latin typeface="Arial"/>
                <a:cs typeface="Arial"/>
              </a:rPr>
              <a:t>oranında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aza</a:t>
            </a:r>
            <a:r>
              <a:rPr lang="tr-TR" sz="1600" b="1" dirty="0" err="1">
                <a:latin typeface="Arial"/>
                <a:cs typeface="Arial"/>
              </a:rPr>
              <a:t>lacağını</a:t>
            </a:r>
            <a:r>
              <a:rPr lang="tr-TR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tahmin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ediyor</a:t>
            </a:r>
            <a:r>
              <a:rPr lang="tr-TR" sz="1600" b="1" dirty="0" err="1">
                <a:latin typeface="Arial"/>
                <a:cs typeface="Arial"/>
              </a:rPr>
              <a:t>lar</a:t>
            </a:r>
            <a:r>
              <a:rPr lang="tr-TR" sz="1600" b="1" dirty="0">
                <a:latin typeface="Arial"/>
                <a:cs typeface="Arial"/>
              </a:rPr>
              <a:t>.</a:t>
            </a:r>
          </a:p>
          <a:p>
            <a:pPr indent="0">
              <a:buNone/>
            </a:pPr>
            <a:r>
              <a:rPr lang="en-US" sz="1600" dirty="0" err="1">
                <a:latin typeface="Arial"/>
                <a:cs typeface="Arial"/>
              </a:rPr>
              <a:t>Singapur</a:t>
            </a:r>
            <a:r>
              <a:rPr lang="en-US" sz="1600" dirty="0">
                <a:latin typeface="Arial"/>
                <a:cs typeface="Arial"/>
              </a:rPr>
              <a:t> (+%33), </a:t>
            </a:r>
            <a:r>
              <a:rPr lang="en-US" sz="1600" dirty="0" err="1">
                <a:latin typeface="Arial"/>
                <a:cs typeface="Arial"/>
              </a:rPr>
              <a:t>Avustralya</a:t>
            </a:r>
            <a:r>
              <a:rPr lang="en-US" sz="1600" dirty="0">
                <a:latin typeface="Arial"/>
                <a:cs typeface="Arial"/>
              </a:rPr>
              <a:t> (+%32)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Hindistan</a:t>
            </a:r>
            <a:r>
              <a:rPr lang="en-US" sz="1600" dirty="0">
                <a:latin typeface="Arial"/>
                <a:cs typeface="Arial"/>
              </a:rPr>
              <a:t> (+%32)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iyimser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görünümleri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bildirirken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Japonya</a:t>
            </a:r>
            <a:r>
              <a:rPr lang="en-US" sz="1600" dirty="0">
                <a:latin typeface="Arial"/>
                <a:cs typeface="Arial"/>
              </a:rPr>
              <a:t> (+%8)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Tayvan'da</a:t>
            </a:r>
            <a:r>
              <a:rPr lang="en-US" sz="1600" dirty="0">
                <a:latin typeface="Arial"/>
                <a:cs typeface="Arial"/>
              </a:rPr>
              <a:t> (+%11)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temkinli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görünümü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belirtiyor</a:t>
            </a:r>
            <a:r>
              <a:rPr lang="en-US" sz="1600" dirty="0">
                <a:latin typeface="Arial"/>
                <a:cs typeface="Arial"/>
              </a:rPr>
              <a:t>.</a:t>
            </a:r>
            <a:endParaRPr lang="tr-TR" sz="1600" dirty="0">
              <a:latin typeface="Arial"/>
              <a:cs typeface="Arial"/>
            </a:endParaRPr>
          </a:p>
          <a:p>
            <a:pPr indent="0">
              <a:buNone/>
            </a:pPr>
            <a:r>
              <a:rPr lang="en-US" sz="1600" dirty="0" err="1">
                <a:latin typeface="Arial"/>
                <a:ea typeface="+mn-lt"/>
                <a:cs typeface="+mn-lt"/>
              </a:rPr>
              <a:t>Küresel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olarak</a:t>
            </a:r>
            <a:r>
              <a:rPr lang="en-US" sz="1600" dirty="0">
                <a:latin typeface="Arial"/>
                <a:ea typeface="+mn-lt"/>
                <a:cs typeface="+mn-lt"/>
              </a:rPr>
              <a:t>, Finans </a:t>
            </a:r>
            <a:r>
              <a:rPr lang="tr-TR" sz="1600" dirty="0">
                <a:latin typeface="Arial"/>
                <a:ea typeface="+mn-lt"/>
                <a:cs typeface="+mn-lt"/>
              </a:rPr>
              <a:t>&amp;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tr-TR" sz="1600" dirty="0">
                <a:latin typeface="Arial"/>
                <a:ea typeface="+mn-lt"/>
                <a:cs typeface="+mn-lt"/>
              </a:rPr>
              <a:t>Gayrimenkul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sektöründeki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güçlü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işe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alım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eğilimleri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Singapur'da</a:t>
            </a:r>
            <a:r>
              <a:rPr lang="en-US" sz="1600" dirty="0">
                <a:latin typeface="Arial"/>
                <a:ea typeface="+mn-lt"/>
                <a:cs typeface="+mn-lt"/>
              </a:rPr>
              <a:t> (%57) </a:t>
            </a:r>
            <a:r>
              <a:rPr lang="en-US" sz="1600" dirty="0" err="1">
                <a:latin typeface="Arial"/>
                <a:ea typeface="+mn-lt"/>
                <a:cs typeface="+mn-lt"/>
              </a:rPr>
              <a:t>görülüyor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tr-TR" sz="1600" dirty="0">
              <a:latin typeface="Arial"/>
              <a:ea typeface="+mn-lt"/>
              <a:cs typeface="+mn-lt"/>
            </a:endParaRPr>
          </a:p>
          <a:p>
            <a:pPr indent="0">
              <a:buNone/>
            </a:pPr>
            <a:r>
              <a:rPr lang="tr-TR" sz="1600" dirty="0">
                <a:latin typeface="Arial"/>
                <a:cs typeface="Arial"/>
              </a:rPr>
              <a:t>Bölgesel raporlar hakkında daha fazla bilgi için </a:t>
            </a:r>
            <a:r>
              <a:rPr lang="tr-TR" sz="1600">
                <a:latin typeface="Arial"/>
                <a:cs typeface="Arial"/>
              </a:rPr>
              <a:t>tıklayınız</a:t>
            </a:r>
            <a:r>
              <a:rPr lang="tr-TR" sz="1600" dirty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ea typeface="+mn-lt"/>
                <a:cs typeface="+mn-lt"/>
                <a:hlinkClick r:id="rId4"/>
              </a:rPr>
              <a:t>the global press release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dirty="0">
              <a:latin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5994CE6-4CB1-7398-5509-DDF8E46D6433}"/>
              </a:ext>
            </a:extLst>
          </p:cNvPr>
          <p:cNvSpPr/>
          <p:nvPr/>
        </p:nvSpPr>
        <p:spPr>
          <a:xfrm>
            <a:off x="6025876" y="510244"/>
            <a:ext cx="3075260" cy="1174327"/>
          </a:xfrm>
          <a:prstGeom prst="roundRect">
            <a:avLst>
              <a:gd name="adj" fmla="val 5866"/>
            </a:avLst>
          </a:prstGeom>
          <a:solidFill>
            <a:schemeClr val="accent1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 anchorCtr="0"/>
          <a:lstStyle/>
          <a:p>
            <a:pPr algn="ctr"/>
            <a:endParaRPr lang="en-GB" sz="1600" b="1" dirty="0">
              <a:cs typeface="Arial"/>
            </a:endParaRPr>
          </a:p>
          <a:p>
            <a:pPr algn="ctr"/>
            <a:r>
              <a:rPr lang="tr-TR" sz="1600" b="1" dirty="0">
                <a:cs typeface="Arial"/>
              </a:rPr>
              <a:t>En Güçlü İşe Alım Beklentisi</a:t>
            </a:r>
            <a:endParaRPr lang="en-US" sz="1400" b="1" dirty="0"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6E35E7-6DC0-20F8-DE69-3C405C8F5C49}"/>
              </a:ext>
            </a:extLst>
          </p:cNvPr>
          <p:cNvSpPr/>
          <p:nvPr/>
        </p:nvSpPr>
        <p:spPr>
          <a:xfrm>
            <a:off x="9116740" y="510246"/>
            <a:ext cx="3075260" cy="1174326"/>
          </a:xfrm>
          <a:prstGeom prst="roundRect">
            <a:avLst>
              <a:gd name="adj" fmla="val 4117"/>
            </a:avLst>
          </a:prstGeom>
          <a:solidFill>
            <a:schemeClr val="accent2"/>
          </a:soli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 anchorCtr="0"/>
          <a:lstStyle/>
          <a:p>
            <a:pPr algn="ctr"/>
            <a:r>
              <a:rPr lang="tr-TR" sz="1600" b="1" dirty="0">
                <a:cs typeface="Arial"/>
              </a:rPr>
              <a:t>En Düşük İşe Alım Beklentisi</a:t>
            </a:r>
            <a:endParaRPr lang="en-GB" sz="1600" b="1" dirty="0">
              <a:cs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70ADBB-BF9F-479F-C33A-577F7E6D2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423144" y="596024"/>
            <a:ext cx="462452" cy="46245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61B855B-C500-8833-8E9C-6940F62D9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38770" y="617611"/>
            <a:ext cx="458124" cy="458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6B0CB-CE59-AB6F-EDAF-5CA737AE99C7}"/>
              </a:ext>
            </a:extLst>
          </p:cNvPr>
          <p:cNvSpPr txBox="1"/>
          <p:nvPr/>
        </p:nvSpPr>
        <p:spPr>
          <a:xfrm>
            <a:off x="7327017" y="3907024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Singapore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1"/>
                </a:solidFill>
              </a:rPr>
              <a:t>+33%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4F0646-81DB-86FD-B395-EE50092071FC}"/>
              </a:ext>
            </a:extLst>
          </p:cNvPr>
          <p:cNvCxnSpPr>
            <a:cxnSpLocks/>
          </p:cNvCxnSpPr>
          <p:nvPr/>
        </p:nvCxnSpPr>
        <p:spPr>
          <a:xfrm>
            <a:off x="7343047" y="3021512"/>
            <a:ext cx="453847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B74B5D-B388-B83C-F0C9-122E3DFA75C9}"/>
              </a:ext>
            </a:extLst>
          </p:cNvPr>
          <p:cNvSpPr txBox="1"/>
          <p:nvPr/>
        </p:nvSpPr>
        <p:spPr>
          <a:xfrm>
            <a:off x="7765604" y="5158104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Australia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1"/>
                </a:solidFill>
              </a:rPr>
              <a:t>+32%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A3D31-98F8-5D6C-6407-686E525AEFB5}"/>
              </a:ext>
            </a:extLst>
          </p:cNvPr>
          <p:cNvSpPr txBox="1"/>
          <p:nvPr/>
        </p:nvSpPr>
        <p:spPr>
          <a:xfrm>
            <a:off x="6259286" y="2817521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India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1"/>
                </a:solidFill>
              </a:rPr>
              <a:t>+32%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D0073-0E5D-77D3-3F41-2BD9D9366AB8}"/>
              </a:ext>
            </a:extLst>
          </p:cNvPr>
          <p:cNvSpPr txBox="1"/>
          <p:nvPr/>
        </p:nvSpPr>
        <p:spPr>
          <a:xfrm>
            <a:off x="10323975" y="2336823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Japan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-8%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957219-8528-44B1-B642-A9C6BED688EE}"/>
              </a:ext>
            </a:extLst>
          </p:cNvPr>
          <p:cNvSpPr txBox="1"/>
          <p:nvPr/>
        </p:nvSpPr>
        <p:spPr>
          <a:xfrm>
            <a:off x="9537810" y="2936987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Taiwan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-2%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73B8D-FAC3-E4C3-DCF2-65B17784505F}"/>
              </a:ext>
            </a:extLst>
          </p:cNvPr>
          <p:cNvSpPr txBox="1"/>
          <p:nvPr/>
        </p:nvSpPr>
        <p:spPr>
          <a:xfrm>
            <a:off x="8584495" y="2065805"/>
            <a:ext cx="1381358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/>
              <a:t>Hong Kong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500" b="1">
                <a:solidFill>
                  <a:schemeClr val="accent2"/>
                </a:solidFill>
              </a:rPr>
              <a:t>+22%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4717F3-F713-ED24-F245-91B20CA17C86}"/>
              </a:ext>
            </a:extLst>
          </p:cNvPr>
          <p:cNvCxnSpPr>
            <a:cxnSpLocks/>
          </p:cNvCxnSpPr>
          <p:nvPr/>
        </p:nvCxnSpPr>
        <p:spPr>
          <a:xfrm>
            <a:off x="8482999" y="4132510"/>
            <a:ext cx="453847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656B03-D213-8F79-7F8A-10C11A6B5225}"/>
              </a:ext>
            </a:extLst>
          </p:cNvPr>
          <p:cNvCxnSpPr>
            <a:cxnSpLocks/>
          </p:cNvCxnSpPr>
          <p:nvPr/>
        </p:nvCxnSpPr>
        <p:spPr>
          <a:xfrm>
            <a:off x="8880763" y="5408098"/>
            <a:ext cx="453847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389567-1BE7-57B2-C705-FC553F517B21}"/>
              </a:ext>
            </a:extLst>
          </p:cNvPr>
          <p:cNvCxnSpPr>
            <a:cxnSpLocks/>
          </p:cNvCxnSpPr>
          <p:nvPr/>
        </p:nvCxnSpPr>
        <p:spPr>
          <a:xfrm>
            <a:off x="9275174" y="2661397"/>
            <a:ext cx="0" cy="50902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3635BB-4B12-9AE8-3D79-1B7E86159D9C}"/>
              </a:ext>
            </a:extLst>
          </p:cNvPr>
          <p:cNvCxnSpPr>
            <a:cxnSpLocks/>
          </p:cNvCxnSpPr>
          <p:nvPr/>
        </p:nvCxnSpPr>
        <p:spPr>
          <a:xfrm flipH="1">
            <a:off x="10013298" y="2632892"/>
            <a:ext cx="708042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964A2F-BD9C-6E65-D6D8-5A2926A7DEA6}"/>
              </a:ext>
            </a:extLst>
          </p:cNvPr>
          <p:cNvCxnSpPr>
            <a:cxnSpLocks/>
          </p:cNvCxnSpPr>
          <p:nvPr/>
        </p:nvCxnSpPr>
        <p:spPr>
          <a:xfrm flipH="1">
            <a:off x="9537810" y="3208964"/>
            <a:ext cx="409846" cy="0"/>
          </a:xfrm>
          <a:prstGeom prst="straightConnector1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9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0896-5118-B1F7-FF3D-59EEC758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0" y="2915014"/>
            <a:ext cx="3931652" cy="3634807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Günümüz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Trendleri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İşgücünü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Nasıl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Etkiliyor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B0CF61-B846-0878-0347-C5624B507388}"/>
              </a:ext>
            </a:extLst>
          </p:cNvPr>
          <p:cNvSpPr/>
          <p:nvPr/>
        </p:nvSpPr>
        <p:spPr>
          <a:xfrm>
            <a:off x="1669786" y="2118964"/>
            <a:ext cx="1592097" cy="15920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E779D5-0606-B27A-EA27-6CE72C3A4922}"/>
              </a:ext>
            </a:extLst>
          </p:cNvPr>
          <p:cNvSpPr/>
          <p:nvPr/>
        </p:nvSpPr>
        <p:spPr>
          <a:xfrm>
            <a:off x="1778370" y="2227548"/>
            <a:ext cx="1374931" cy="1374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1CB027-3FB4-C9C4-F0D0-C9F95603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7179" y="2461025"/>
            <a:ext cx="907974" cy="9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16200000">
            <a:off x="5854704" y="5309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64DB487-4B42-C7C9-3F91-AE5A5CEC1453}"/>
              </a:ext>
            </a:extLst>
          </p:cNvPr>
          <p:cNvSpPr/>
          <p:nvPr/>
        </p:nvSpPr>
        <p:spPr>
          <a:xfrm>
            <a:off x="5349767" y="3773602"/>
            <a:ext cx="2625692" cy="2569005"/>
          </a:xfrm>
          <a:prstGeom prst="roundRect">
            <a:avLst>
              <a:gd name="adj" fmla="val 417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15E7F-D4FA-C134-0038-0291C24DBA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59557" y="3773780"/>
            <a:ext cx="3850661" cy="2569005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4D25C72-0654-1DC6-5090-BC2271C27254}"/>
              </a:ext>
            </a:extLst>
          </p:cNvPr>
          <p:cNvSpPr txBox="1"/>
          <p:nvPr/>
        </p:nvSpPr>
        <p:spPr>
          <a:xfrm>
            <a:off x="8140730" y="4835841"/>
            <a:ext cx="274300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b="1" dirty="0">
                <a:solidFill>
                  <a:schemeClr val="bg1"/>
                </a:solidFill>
              </a:rPr>
              <a:t>Akıl Yürütme ve Problem Çözme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16" name="Graphic 8">
            <a:extLst>
              <a:ext uri="{FF2B5EF4-FFF2-40B4-BE49-F238E27FC236}">
                <a16:creationId xmlns:a16="http://schemas.microsoft.com/office/drawing/2014/main" id="{58B56062-6DC2-3BE5-CD8C-0ACCBB370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25201" y="4296784"/>
            <a:ext cx="485013" cy="485013"/>
          </a:xfrm>
          <a:prstGeom prst="rect">
            <a:avLst/>
          </a:prstGeom>
        </p:spPr>
      </p:pic>
      <p:pic>
        <p:nvPicPr>
          <p:cNvPr id="17" name="Graphic 3">
            <a:extLst>
              <a:ext uri="{FF2B5EF4-FFF2-40B4-BE49-F238E27FC236}">
                <a16:creationId xmlns:a16="http://schemas.microsoft.com/office/drawing/2014/main" id="{3A890D0B-BAD0-8E1C-2717-67366AA64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25200" y="3777562"/>
            <a:ext cx="485013" cy="485013"/>
          </a:xfrm>
          <a:prstGeom prst="rect">
            <a:avLst/>
          </a:prstGeom>
        </p:spPr>
      </p:pic>
      <p:pic>
        <p:nvPicPr>
          <p:cNvPr id="18" name="Graphic 3">
            <a:extLst>
              <a:ext uri="{FF2B5EF4-FFF2-40B4-BE49-F238E27FC236}">
                <a16:creationId xmlns:a16="http://schemas.microsoft.com/office/drawing/2014/main" id="{DFAF36FF-75B1-933D-F851-2103B95B8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029473" y="4816006"/>
            <a:ext cx="480741" cy="480741"/>
          </a:xfrm>
          <a:prstGeom prst="rect">
            <a:avLst/>
          </a:prstGeom>
        </p:spPr>
      </p:pic>
      <p:pic>
        <p:nvPicPr>
          <p:cNvPr id="19" name="Graphic 3">
            <a:extLst>
              <a:ext uri="{FF2B5EF4-FFF2-40B4-BE49-F238E27FC236}">
                <a16:creationId xmlns:a16="http://schemas.microsoft.com/office/drawing/2014/main" id="{82B9291A-193B-4FDD-F1E1-5E4AD2960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029474" y="5339778"/>
            <a:ext cx="480741" cy="480741"/>
          </a:xfrm>
          <a:prstGeom prst="rect">
            <a:avLst/>
          </a:prstGeom>
        </p:spPr>
      </p:pic>
      <p:pic>
        <p:nvPicPr>
          <p:cNvPr id="20" name="Graphic 3">
            <a:extLst>
              <a:ext uri="{FF2B5EF4-FFF2-40B4-BE49-F238E27FC236}">
                <a16:creationId xmlns:a16="http://schemas.microsoft.com/office/drawing/2014/main" id="{054BAB95-5CE5-0AE8-A1E1-1C90E04B05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29475" y="5854728"/>
            <a:ext cx="480741" cy="480741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EAACEEB0-37C9-69A2-837D-871D67870A21}"/>
              </a:ext>
            </a:extLst>
          </p:cNvPr>
          <p:cNvSpPr txBox="1"/>
          <p:nvPr/>
        </p:nvSpPr>
        <p:spPr>
          <a:xfrm>
            <a:off x="8128827" y="5993253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Yaratıcılık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Özgün</a:t>
            </a:r>
            <a:r>
              <a:rPr lang="tr-TR" sz="1500" b="1" dirty="0">
                <a:solidFill>
                  <a:schemeClr val="bg1"/>
                </a:solidFill>
              </a:rPr>
              <a:t> Olabilme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92629535-9C8A-47A0-2E06-4ABB6BA84A2C}"/>
              </a:ext>
            </a:extLst>
          </p:cNvPr>
          <p:cNvSpPr txBox="1"/>
          <p:nvPr/>
        </p:nvSpPr>
        <p:spPr>
          <a:xfrm>
            <a:off x="8137525" y="4446603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Esneklik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Uyumluluk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8AC2E490-E0A0-6637-DF38-F36CF9CE317A}"/>
              </a:ext>
            </a:extLst>
          </p:cNvPr>
          <p:cNvSpPr txBox="1"/>
          <p:nvPr/>
        </p:nvSpPr>
        <p:spPr>
          <a:xfrm>
            <a:off x="8130965" y="5473852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İşbirliği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Ekip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Çalışması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EC13B75-5096-0382-446B-E8059A6010D2}"/>
              </a:ext>
            </a:extLst>
          </p:cNvPr>
          <p:cNvSpPr txBox="1"/>
          <p:nvPr/>
        </p:nvSpPr>
        <p:spPr>
          <a:xfrm>
            <a:off x="8130965" y="3898960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Güvenilirlik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Disiplin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513817" y="3506997"/>
            <a:ext cx="4299720" cy="28356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tr-TR" sz="1300" dirty="0">
                <a:latin typeface="Arial"/>
                <a:cs typeface="Arial"/>
              </a:rPr>
              <a:t>Toptan &amp; </a:t>
            </a:r>
            <a:r>
              <a:rPr lang="tr-TR" sz="1300" dirty="0" err="1">
                <a:latin typeface="Arial"/>
                <a:cs typeface="Arial"/>
              </a:rPr>
              <a:t>Perakenda</a:t>
            </a:r>
            <a:r>
              <a:rPr lang="tr-TR" sz="1300" dirty="0">
                <a:latin typeface="Arial"/>
                <a:cs typeface="Arial"/>
              </a:rPr>
              <a:t> Satış Sektöründeki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%38'i, 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oranının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artacağını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bildirirken</a:t>
            </a:r>
            <a:r>
              <a:rPr lang="en-US" sz="1300" dirty="0">
                <a:latin typeface="Arial"/>
                <a:cs typeface="Arial"/>
              </a:rPr>
              <a:t>, %19’u</a:t>
            </a:r>
            <a:r>
              <a:rPr lang="tr-TR" sz="1300" dirty="0">
                <a:latin typeface="Arial"/>
                <a:cs typeface="Arial"/>
              </a:rPr>
              <a:t> ise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düşüş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olacağı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yönünde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Bu durum </a:t>
            </a:r>
            <a:r>
              <a:rPr lang="en-US" sz="1300" dirty="0" err="1">
                <a:latin typeface="Arial"/>
                <a:cs typeface="Arial"/>
              </a:rPr>
              <a:t>mevsimsel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olarak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ayarlandıktan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b="1" dirty="0">
                <a:latin typeface="Arial"/>
                <a:cs typeface="Arial"/>
              </a:rPr>
              <a:t>%19'luk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yıldan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yıla</a:t>
            </a:r>
            <a:r>
              <a:rPr lang="en-US" sz="1300" dirty="0">
                <a:latin typeface="Arial"/>
                <a:cs typeface="Arial"/>
              </a:rPr>
              <a:t> 14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çeyrekten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8  </a:t>
            </a:r>
            <a:r>
              <a:rPr lang="tr-TR" sz="1300" dirty="0">
                <a:latin typeface="Arial"/>
                <a:cs typeface="Arial"/>
              </a:rPr>
              <a:t>oranında </a:t>
            </a:r>
            <a:r>
              <a:rPr lang="en-US" sz="1300" dirty="0" err="1">
                <a:latin typeface="Arial"/>
                <a:cs typeface="Arial"/>
              </a:rPr>
              <a:t>düşer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 err="1">
                <a:latin typeface="Arial"/>
                <a:cs typeface="Arial"/>
              </a:rPr>
              <a:t>Olumlu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beklentilerine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rağmen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dirty="0" err="1">
                <a:latin typeface="Arial"/>
                <a:cs typeface="Arial"/>
              </a:rPr>
              <a:t>sektörler</a:t>
            </a:r>
            <a:r>
              <a:rPr lang="tr-TR" sz="1300" dirty="0">
                <a:latin typeface="Arial"/>
                <a:cs typeface="Arial"/>
              </a:rPr>
              <a:t>in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yetenek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açığıyla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karşıya</a:t>
            </a:r>
            <a:r>
              <a:rPr lang="tr-TR" sz="1300" dirty="0">
                <a:latin typeface="Arial"/>
                <a:cs typeface="Arial"/>
              </a:rPr>
              <a:t> kaldığı görülüyor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b="1" dirty="0">
                <a:latin typeface="Arial"/>
                <a:cs typeface="Arial"/>
              </a:rPr>
              <a:t>%75’i </a:t>
            </a:r>
            <a:r>
              <a:rPr lang="tr-TR" sz="1300" dirty="0">
                <a:latin typeface="Arial"/>
                <a:cs typeface="Arial"/>
              </a:rPr>
              <a:t>aradıkları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deneyim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dirty="0" err="1">
                <a:latin typeface="Arial"/>
                <a:cs typeface="Arial"/>
              </a:rPr>
              <a:t>yetkinlik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becerileri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bulmakta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zorluk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yaşadıklarını</a:t>
            </a:r>
            <a:r>
              <a:rPr lang="en-US" sz="1300" dirty="0">
                <a:latin typeface="Arial"/>
                <a:cs typeface="Arial"/>
              </a:rPr>
              <a:t> b</a:t>
            </a:r>
            <a:r>
              <a:rPr lang="tr-TR" sz="1300" dirty="0" err="1">
                <a:latin typeface="Arial"/>
                <a:cs typeface="Arial"/>
              </a:rPr>
              <a:t>elirtiyor</a:t>
            </a:r>
            <a:r>
              <a:rPr lang="tr-TR" sz="1300" dirty="0">
                <a:latin typeface="Arial"/>
                <a:cs typeface="Arial"/>
              </a:rPr>
              <a:t>.</a:t>
            </a:r>
            <a:endParaRPr 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7E546-2A77-E0F3-4283-A5A31681F291}"/>
              </a:ext>
            </a:extLst>
          </p:cNvPr>
          <p:cNvSpPr txBox="1"/>
          <p:nvPr/>
        </p:nvSpPr>
        <p:spPr>
          <a:xfrm>
            <a:off x="5690694" y="4264284"/>
            <a:ext cx="1762452" cy="18158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30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Toptan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Perakende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Ticaret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İşverenleri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tr-TR" sz="1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İ</a:t>
            </a:r>
            <a:r>
              <a:rPr lang="tr-TR" sz="2400" b="1" dirty="0">
                <a:solidFill>
                  <a:schemeClr val="bg1"/>
                </a:solidFill>
              </a:rPr>
              <a:t>l</a:t>
            </a:r>
            <a:r>
              <a:rPr lang="en-US" sz="2400" b="1" dirty="0">
                <a:solidFill>
                  <a:schemeClr val="bg1"/>
                </a:solidFill>
              </a:rPr>
              <a:t>k 5 '</a:t>
            </a:r>
            <a:r>
              <a:rPr lang="en-US" sz="2400" b="1" dirty="0" err="1">
                <a:solidFill>
                  <a:schemeClr val="bg1"/>
                </a:solidFill>
              </a:rPr>
              <a:t>te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Sosyal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Beceriler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Arıyor</a:t>
            </a:r>
            <a:endParaRPr lang="en-US" sz="1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2461190" y="1875603"/>
            <a:ext cx="2614431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Toptan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ve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Perakende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Satış Sektöründeki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işverenler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in oranına bakıldığında,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aradıkları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becerileri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ve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deneyimi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bulmakta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zorluk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yaşadıklarını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gösteriyor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*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828811" y="471756"/>
            <a:ext cx="3963790" cy="7064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tr-TR" sz="3000" b="1" dirty="0">
                <a:solidFill>
                  <a:schemeClr val="accent1"/>
                </a:solidFill>
                <a:latin typeface="Arial"/>
                <a:cs typeface="Arial"/>
              </a:rPr>
              <a:t>Toptan &amp; Perakende Satış</a:t>
            </a:r>
            <a:endParaRPr lang="en-US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694685"/>
              </p:ext>
            </p:extLst>
          </p:nvPr>
        </p:nvGraphicFramePr>
        <p:xfrm>
          <a:off x="828811" y="1723855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1123892" y="2144908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75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  <a:endParaRPr lang="en-US" sz="2000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1123892" y="1277398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D2485C4-165A-2F95-74D1-0BBC5BA82D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06735" y="782140"/>
            <a:ext cx="550094" cy="550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1CF2B5-E004-14CC-FAE9-9259CE0814C2}"/>
              </a:ext>
            </a:extLst>
          </p:cNvPr>
          <p:cNvSpPr txBox="1"/>
          <p:nvPr/>
        </p:nvSpPr>
        <p:spPr>
          <a:xfrm>
            <a:off x="433912" y="6047946"/>
            <a:ext cx="4234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*2022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Küresel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Yetenek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Açığı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, ManpowerGroup</a:t>
            </a:r>
          </a:p>
        </p:txBody>
      </p:sp>
    </p:spTree>
    <p:extLst>
      <p:ext uri="{BB962C8B-B14F-4D97-AF65-F5344CB8AC3E}">
        <p14:creationId xmlns:p14="http://schemas.microsoft.com/office/powerpoint/2010/main" val="400869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5400000">
            <a:off x="504937" y="7883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7389435" y="4436786"/>
            <a:ext cx="4204850" cy="15499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tr-TR" sz="1300" dirty="0">
                <a:latin typeface="Arial"/>
                <a:cs typeface="Arial"/>
              </a:rPr>
              <a:t>Enerji &amp; Kamu Hizmetleri Endüstrisindeki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%44'ü, 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olumlu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görünümü </a:t>
            </a:r>
            <a:r>
              <a:rPr lang="en-US" sz="1300" dirty="0" err="1">
                <a:latin typeface="Arial"/>
                <a:cs typeface="Arial"/>
              </a:rPr>
              <a:t>belirtirken</a:t>
            </a:r>
            <a:r>
              <a:rPr lang="en-US" sz="1300" dirty="0">
                <a:latin typeface="Arial"/>
                <a:cs typeface="Arial"/>
              </a:rPr>
              <a:t>, %18'i </a:t>
            </a:r>
            <a:r>
              <a:rPr lang="en-US" sz="1300" dirty="0" err="1">
                <a:latin typeface="Arial"/>
                <a:cs typeface="Arial"/>
              </a:rPr>
              <a:t>ise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azalacağı yönünde bir görüş bildiriyor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Bu durum, </a:t>
            </a:r>
            <a:r>
              <a:rPr lang="en-US" sz="1300" dirty="0" err="1">
                <a:latin typeface="Arial"/>
                <a:cs typeface="Arial"/>
              </a:rPr>
              <a:t>mevsimsel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olarak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ayarlandıktan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b="1" dirty="0">
                <a:latin typeface="Arial"/>
                <a:cs typeface="Arial"/>
              </a:rPr>
              <a:t>%26'lık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9368030" y="2720023"/>
            <a:ext cx="2693866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Enerji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ve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Kamu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Hizmetleri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sektöründeki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işe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alım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yöneticileri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tarafından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belirtilen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Net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İstihdam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Görünüm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 Oranı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8098107" y="1217172"/>
            <a:ext cx="3963789" cy="7064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Enerji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ve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Kamu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Hizmetleri</a:t>
            </a:r>
            <a:endParaRPr lang="en-US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722992"/>
              </p:ext>
            </p:extLst>
          </p:nvPr>
        </p:nvGraphicFramePr>
        <p:xfrm>
          <a:off x="7735651" y="2583664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8030732" y="3004717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26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  <a:endParaRPr lang="en-US" sz="2000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7509965" y="2227550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AD6C452-FE5A-D8BD-2092-1ED27230A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05197" y="1106460"/>
            <a:ext cx="546643" cy="5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4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16200000">
            <a:off x="5854704" y="5309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64DB487-4B42-C7C9-3F91-AE5A5CEC1453}"/>
              </a:ext>
            </a:extLst>
          </p:cNvPr>
          <p:cNvSpPr/>
          <p:nvPr/>
        </p:nvSpPr>
        <p:spPr>
          <a:xfrm>
            <a:off x="5349767" y="3773602"/>
            <a:ext cx="2625692" cy="2569005"/>
          </a:xfrm>
          <a:prstGeom prst="roundRect">
            <a:avLst>
              <a:gd name="adj" fmla="val 417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15E7F-D4FA-C134-0038-0291C24DBA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59558" y="3773780"/>
            <a:ext cx="3850659" cy="2569005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4D25C72-0654-1DC6-5090-BC2271C27254}"/>
              </a:ext>
            </a:extLst>
          </p:cNvPr>
          <p:cNvSpPr txBox="1"/>
          <p:nvPr/>
        </p:nvSpPr>
        <p:spPr>
          <a:xfrm>
            <a:off x="8130965" y="5348732"/>
            <a:ext cx="274300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b="1" dirty="0">
                <a:solidFill>
                  <a:schemeClr val="bg1"/>
                </a:solidFill>
              </a:rPr>
              <a:t>Akıl Yürütme ve Problem Çözme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16" name="Graphic 8">
            <a:extLst>
              <a:ext uri="{FF2B5EF4-FFF2-40B4-BE49-F238E27FC236}">
                <a16:creationId xmlns:a16="http://schemas.microsoft.com/office/drawing/2014/main" id="{58B56062-6DC2-3BE5-CD8C-0ACCBB370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25201" y="4296784"/>
            <a:ext cx="485013" cy="485013"/>
          </a:xfrm>
          <a:prstGeom prst="rect">
            <a:avLst/>
          </a:prstGeom>
        </p:spPr>
      </p:pic>
      <p:pic>
        <p:nvPicPr>
          <p:cNvPr id="17" name="Graphic 3">
            <a:extLst>
              <a:ext uri="{FF2B5EF4-FFF2-40B4-BE49-F238E27FC236}">
                <a16:creationId xmlns:a16="http://schemas.microsoft.com/office/drawing/2014/main" id="{3A890D0B-BAD0-8E1C-2717-67366AA64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25200" y="3777562"/>
            <a:ext cx="485013" cy="485013"/>
          </a:xfrm>
          <a:prstGeom prst="rect">
            <a:avLst/>
          </a:prstGeom>
        </p:spPr>
      </p:pic>
      <p:pic>
        <p:nvPicPr>
          <p:cNvPr id="18" name="Graphic 3">
            <a:extLst>
              <a:ext uri="{FF2B5EF4-FFF2-40B4-BE49-F238E27FC236}">
                <a16:creationId xmlns:a16="http://schemas.microsoft.com/office/drawing/2014/main" id="{DFAF36FF-75B1-933D-F851-2103B95B8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029473" y="4816006"/>
            <a:ext cx="480741" cy="480741"/>
          </a:xfrm>
          <a:prstGeom prst="rect">
            <a:avLst/>
          </a:prstGeom>
        </p:spPr>
      </p:pic>
      <p:pic>
        <p:nvPicPr>
          <p:cNvPr id="19" name="Graphic 3">
            <a:extLst>
              <a:ext uri="{FF2B5EF4-FFF2-40B4-BE49-F238E27FC236}">
                <a16:creationId xmlns:a16="http://schemas.microsoft.com/office/drawing/2014/main" id="{82B9291A-193B-4FDD-F1E1-5E4AD2960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029474" y="5339778"/>
            <a:ext cx="480741" cy="480741"/>
          </a:xfrm>
          <a:prstGeom prst="rect">
            <a:avLst/>
          </a:prstGeom>
        </p:spPr>
      </p:pic>
      <p:pic>
        <p:nvPicPr>
          <p:cNvPr id="20" name="Graphic 3">
            <a:extLst>
              <a:ext uri="{FF2B5EF4-FFF2-40B4-BE49-F238E27FC236}">
                <a16:creationId xmlns:a16="http://schemas.microsoft.com/office/drawing/2014/main" id="{054BAB95-5CE5-0AE8-A1E1-1C90E04B05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29475" y="5854728"/>
            <a:ext cx="480741" cy="480741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EAACEEB0-37C9-69A2-837D-871D67870A21}"/>
              </a:ext>
            </a:extLst>
          </p:cNvPr>
          <p:cNvSpPr txBox="1"/>
          <p:nvPr/>
        </p:nvSpPr>
        <p:spPr>
          <a:xfrm>
            <a:off x="8155249" y="5996448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Yaratıcılık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Özgünlük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92629535-9C8A-47A0-2E06-4ABB6BA84A2C}"/>
              </a:ext>
            </a:extLst>
          </p:cNvPr>
          <p:cNvSpPr txBox="1"/>
          <p:nvPr/>
        </p:nvSpPr>
        <p:spPr>
          <a:xfrm>
            <a:off x="8130965" y="4945165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Esneklik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Uyumluluk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8AC2E490-E0A0-6637-DF38-F36CF9CE317A}"/>
              </a:ext>
            </a:extLst>
          </p:cNvPr>
          <p:cNvSpPr txBox="1"/>
          <p:nvPr/>
        </p:nvSpPr>
        <p:spPr>
          <a:xfrm>
            <a:off x="8130965" y="4426182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Eleştirel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Düşünme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Analiz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EC13B75-5096-0382-446B-E8059A6010D2}"/>
              </a:ext>
            </a:extLst>
          </p:cNvPr>
          <p:cNvSpPr txBox="1"/>
          <p:nvPr/>
        </p:nvSpPr>
        <p:spPr>
          <a:xfrm>
            <a:off x="8130965" y="3898960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Güvenilirlik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Disiplin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551161" y="3439633"/>
            <a:ext cx="4229551" cy="238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chemeClr val="accent3"/>
              </a:buClr>
              <a:buFont typeface="Arial" pitchFamily="34" charset="0"/>
              <a:buNone/>
            </a:pPr>
            <a:r>
              <a:rPr lang="en-US" sz="1300" dirty="0" err="1">
                <a:latin typeface="Arial"/>
                <a:cs typeface="Arial"/>
              </a:rPr>
              <a:t>Finans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&amp;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Gayrimenkul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sektöründeki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b="1" dirty="0">
                <a:latin typeface="Arial"/>
                <a:cs typeface="Arial"/>
              </a:rPr>
              <a:t>%44'ü, </a:t>
            </a:r>
            <a:r>
              <a:rPr lang="en-US" sz="1300" dirty="0">
                <a:latin typeface="Arial"/>
                <a:cs typeface="Arial"/>
              </a:rPr>
              <a:t>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personel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istihdamında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olumlu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etki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beklerken</a:t>
            </a:r>
            <a:r>
              <a:rPr lang="en-US" sz="1300" dirty="0">
                <a:latin typeface="Arial"/>
                <a:cs typeface="Arial"/>
              </a:rPr>
              <a:t>, %16'sı </a:t>
            </a:r>
            <a:r>
              <a:rPr lang="en-US" sz="1300" dirty="0" err="1">
                <a:latin typeface="Arial"/>
                <a:cs typeface="Arial"/>
              </a:rPr>
              <a:t>azalma</a:t>
            </a:r>
            <a:r>
              <a:rPr lang="tr-TR" sz="1300" dirty="0">
                <a:latin typeface="Arial"/>
                <a:cs typeface="Arial"/>
              </a:rPr>
              <a:t> olacağı yönünde.</a:t>
            </a:r>
            <a:r>
              <a:rPr lang="en-US" sz="1300" dirty="0">
                <a:latin typeface="Arial"/>
                <a:cs typeface="Arial"/>
              </a:rPr>
              <a:t> </a:t>
            </a:r>
            <a:endParaRPr lang="en-US" sz="1300" dirty="0"/>
          </a:p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Bu durum </a:t>
            </a:r>
            <a:r>
              <a:rPr lang="en-US" sz="1300" dirty="0" err="1">
                <a:latin typeface="Arial"/>
                <a:cs typeface="Arial"/>
              </a:rPr>
              <a:t>mevsimsel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olarak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ayarlandıktan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, %</a:t>
            </a:r>
            <a:r>
              <a:rPr lang="tr-TR" sz="1300" b="1" dirty="0">
                <a:latin typeface="Arial"/>
                <a:cs typeface="Arial"/>
              </a:rPr>
              <a:t>28</a:t>
            </a:r>
            <a:r>
              <a:rPr lang="en-US" sz="1300" dirty="0">
                <a:latin typeface="Arial"/>
                <a:cs typeface="Arial"/>
              </a:rPr>
              <a:t>’l</a:t>
            </a:r>
            <a:r>
              <a:rPr lang="tr-TR" sz="1300" dirty="0">
                <a:latin typeface="Arial"/>
                <a:cs typeface="Arial"/>
              </a:rPr>
              <a:t>i</a:t>
            </a:r>
            <a:r>
              <a:rPr lang="en-US" sz="1300" dirty="0">
                <a:latin typeface="Arial"/>
                <a:cs typeface="Arial"/>
              </a:rPr>
              <a:t>k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yıldan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1</a:t>
            </a:r>
            <a:r>
              <a:rPr lang="tr-TR" sz="1300" dirty="0">
                <a:latin typeface="Arial"/>
                <a:cs typeface="Arial"/>
              </a:rPr>
              <a:t>5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çeyrekten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tr-TR" sz="1300" dirty="0">
                <a:latin typeface="Arial"/>
                <a:cs typeface="Arial"/>
              </a:rPr>
              <a:t> yüzde 9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oranda </a:t>
            </a:r>
            <a:r>
              <a:rPr lang="en-US" sz="1300" dirty="0" err="1">
                <a:latin typeface="Arial"/>
                <a:cs typeface="Arial"/>
              </a:rPr>
              <a:t>düşer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indent="0" algn="ctr">
              <a:spcBef>
                <a:spcPts val="1000"/>
              </a:spcBef>
              <a:buNone/>
            </a:pPr>
            <a:r>
              <a:rPr lang="en-US" sz="1300" dirty="0" err="1">
                <a:latin typeface="Arial"/>
                <a:cs typeface="Arial"/>
              </a:rPr>
              <a:t>Olumlu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beklentilerine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rağmen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dirty="0" err="1">
                <a:latin typeface="Arial"/>
                <a:cs typeface="Arial"/>
              </a:rPr>
              <a:t>sektörler</a:t>
            </a:r>
            <a:r>
              <a:rPr lang="tr-TR" sz="1300" dirty="0">
                <a:latin typeface="Arial"/>
                <a:cs typeface="Arial"/>
              </a:rPr>
              <a:t>in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yetenek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açığıyla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karşıya</a:t>
            </a:r>
            <a:r>
              <a:rPr lang="tr-TR" sz="1300" dirty="0">
                <a:latin typeface="Arial"/>
                <a:cs typeface="Arial"/>
              </a:rPr>
              <a:t> kaldığı görülüyor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 </a:t>
            </a:r>
            <a:r>
              <a:rPr lang="en-US" sz="1300" b="1" dirty="0">
                <a:latin typeface="Arial"/>
                <a:cs typeface="Arial"/>
              </a:rPr>
              <a:t>%75'i </a:t>
            </a:r>
            <a:r>
              <a:rPr lang="en-US" sz="1300" dirty="0" err="1">
                <a:latin typeface="Arial"/>
                <a:cs typeface="Arial"/>
              </a:rPr>
              <a:t>gereken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deneyim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dirty="0" err="1">
                <a:latin typeface="Arial"/>
                <a:cs typeface="Arial"/>
              </a:rPr>
              <a:t>yetkinlik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becerileri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bulmakta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zorluk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yaşadıklarını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belirtiyor</a:t>
            </a:r>
            <a:r>
              <a:rPr lang="en-US" sz="13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7E546-2A77-E0F3-4283-A5A31681F291}"/>
              </a:ext>
            </a:extLst>
          </p:cNvPr>
          <p:cNvSpPr txBox="1"/>
          <p:nvPr/>
        </p:nvSpPr>
        <p:spPr>
          <a:xfrm>
            <a:off x="5672674" y="4248462"/>
            <a:ext cx="1762452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Finans &amp; Gayrimenkul </a:t>
            </a:r>
            <a:r>
              <a:rPr lang="en-US" sz="1600" b="1" dirty="0" err="1">
                <a:solidFill>
                  <a:schemeClr val="bg1"/>
                </a:solidFill>
              </a:rPr>
              <a:t>İşverenleri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İlk 5 '</a:t>
            </a:r>
            <a:r>
              <a:rPr lang="en-US" sz="1600" b="1" dirty="0" err="1">
                <a:solidFill>
                  <a:schemeClr val="bg1"/>
                </a:solidFill>
              </a:rPr>
              <a:t>te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Sosyal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Beceriler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Arıyor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2512681" y="1847648"/>
            <a:ext cx="2563111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Finans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&amp;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Gayrimenkul Endüstrisindeki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işverenler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ise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gerekli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beceri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ve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deneyimi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bulmakta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zorluk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yaşadıklarını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bildiriyor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*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681782" y="615429"/>
            <a:ext cx="3963790" cy="6234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    </a:t>
            </a:r>
            <a:r>
              <a:rPr lang="tr-TR" sz="3000" b="1" dirty="0">
                <a:solidFill>
                  <a:schemeClr val="accent1"/>
                </a:solidFill>
                <a:latin typeface="Arial"/>
                <a:cs typeface="Arial"/>
              </a:rPr>
              <a:t>Finans &amp; Gayrimenkul</a:t>
            </a:r>
            <a:endParaRPr lang="en-US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317675"/>
              </p:ext>
            </p:extLst>
          </p:nvPr>
        </p:nvGraphicFramePr>
        <p:xfrm>
          <a:off x="880303" y="1695900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1175384" y="2116953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75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  <a:endParaRPr lang="en-US" sz="2000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681782" y="1483429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0D76DD43-318E-1989-50A5-812338686D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80303" y="572872"/>
            <a:ext cx="503692" cy="503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55ABB-CA56-95DE-AD08-3D275F16C26B}"/>
              </a:ext>
            </a:extLst>
          </p:cNvPr>
          <p:cNvSpPr txBox="1"/>
          <p:nvPr/>
        </p:nvSpPr>
        <p:spPr>
          <a:xfrm>
            <a:off x="546642" y="6014259"/>
            <a:ext cx="4234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0000"/>
                </a:solidFill>
                <a:effectLst/>
                <a:latin typeface="Helvetica" pitchFamily="2" charset="0"/>
              </a:rPr>
              <a:t>*The 2022 Global Talent Shortage, ManpowerGroup</a:t>
            </a:r>
          </a:p>
        </p:txBody>
      </p:sp>
    </p:spTree>
    <p:extLst>
      <p:ext uri="{BB962C8B-B14F-4D97-AF65-F5344CB8AC3E}">
        <p14:creationId xmlns:p14="http://schemas.microsoft.com/office/powerpoint/2010/main" val="95350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5400000">
            <a:off x="504938" y="5310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7794500" y="3892669"/>
            <a:ext cx="3453527" cy="2050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 err="1">
                <a:latin typeface="Arial"/>
                <a:cs typeface="Arial"/>
              </a:rPr>
              <a:t>İletişim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&amp; Medya </a:t>
            </a:r>
            <a:r>
              <a:rPr lang="en-US" sz="1300" dirty="0" err="1">
                <a:latin typeface="Arial"/>
                <a:cs typeface="Arial"/>
              </a:rPr>
              <a:t>Hizme</a:t>
            </a:r>
            <a:r>
              <a:rPr lang="tr-TR" sz="1300" dirty="0">
                <a:latin typeface="Arial"/>
                <a:cs typeface="Arial"/>
              </a:rPr>
              <a:t>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sektöründeki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%37'si, 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personel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alımlar</a:t>
            </a:r>
            <a:r>
              <a:rPr lang="tr-TR" sz="1300" dirty="0" err="1">
                <a:latin typeface="Arial"/>
                <a:cs typeface="Arial"/>
              </a:rPr>
              <a:t>nda</a:t>
            </a:r>
            <a:r>
              <a:rPr lang="tr-TR" sz="1300" dirty="0">
                <a:latin typeface="Arial"/>
                <a:cs typeface="Arial"/>
              </a:rPr>
              <a:t> artış olacağını belirtirken</a:t>
            </a:r>
            <a:r>
              <a:rPr lang="en-US" sz="1300" dirty="0">
                <a:latin typeface="Arial"/>
                <a:cs typeface="Arial"/>
              </a:rPr>
              <a:t>, %18’i </a:t>
            </a:r>
            <a:r>
              <a:rPr lang="tr-TR" sz="1300" dirty="0">
                <a:latin typeface="Arial"/>
                <a:cs typeface="Arial"/>
              </a:rPr>
              <a:t>ise </a:t>
            </a:r>
            <a:r>
              <a:rPr lang="en-US" sz="1300" dirty="0" err="1">
                <a:latin typeface="Arial"/>
                <a:cs typeface="Arial"/>
              </a:rPr>
              <a:t>azal</a:t>
            </a:r>
            <a:r>
              <a:rPr lang="tr-TR" sz="1300" dirty="0" err="1">
                <a:latin typeface="Arial"/>
                <a:cs typeface="Arial"/>
              </a:rPr>
              <a:t>ma</a:t>
            </a:r>
            <a:r>
              <a:rPr lang="tr-TR" sz="1300" dirty="0">
                <a:latin typeface="Arial"/>
                <a:cs typeface="Arial"/>
              </a:rPr>
              <a:t> olacağı yönünde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Bu durum </a:t>
            </a:r>
            <a:r>
              <a:rPr lang="en-US" sz="1300" dirty="0" err="1">
                <a:latin typeface="Arial"/>
                <a:cs typeface="Arial"/>
              </a:rPr>
              <a:t>mevsimsel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olarak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ayarlandıktan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 , %19'luk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 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yıldan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22 </a:t>
            </a:r>
            <a:r>
              <a:rPr lang="tr-TR" sz="1300" dirty="0">
                <a:latin typeface="Arial"/>
                <a:cs typeface="Arial"/>
              </a:rPr>
              <a:t>oranında </a:t>
            </a:r>
            <a:r>
              <a:rPr lang="en-US" sz="1300" dirty="0" err="1">
                <a:latin typeface="Arial"/>
                <a:cs typeface="Arial"/>
              </a:rPr>
              <a:t>artarken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çeyrekten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ise yüzde </a:t>
            </a:r>
            <a:r>
              <a:rPr lang="en-US" sz="1300" dirty="0">
                <a:latin typeface="Arial"/>
                <a:cs typeface="Arial"/>
              </a:rPr>
              <a:t>12 </a:t>
            </a:r>
            <a:r>
              <a:rPr lang="tr-TR" sz="1300" dirty="0">
                <a:latin typeface="Arial"/>
                <a:cs typeface="Arial"/>
              </a:rPr>
              <a:t>oranında 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düşüş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gösterir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9304538" y="2188202"/>
            <a:ext cx="2222197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İletişim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&amp; Medya Endüstrisindeki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Işe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Alım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Yöneticileri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Tarafından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Beklenen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Net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İstihdam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Görünümü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7562945" y="816308"/>
            <a:ext cx="3963790" cy="74380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    </a:t>
            </a:r>
            <a:r>
              <a:rPr lang="tr-TR" sz="3000" b="1" dirty="0">
                <a:solidFill>
                  <a:schemeClr val="accent1"/>
                </a:solidFill>
                <a:latin typeface="Arial"/>
                <a:cs typeface="Arial"/>
              </a:rPr>
              <a:t>İletişim Hizmetleri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657562"/>
              </p:ext>
            </p:extLst>
          </p:nvPr>
        </p:nvGraphicFramePr>
        <p:xfrm>
          <a:off x="7672159" y="2051843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7967240" y="2472896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19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  <a:endParaRPr lang="en-US" sz="2000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7562945" y="1781952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0DF76E8D-943A-FC31-D155-4B04CC8F7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62945" y="896634"/>
            <a:ext cx="545802" cy="5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7928-A0D1-A2CF-F953-2B0DF67A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65" y="1193799"/>
            <a:ext cx="3412214" cy="1261301"/>
          </a:xfrm>
        </p:spPr>
        <p:txBody>
          <a:bodyPr anchor="ctr" anchorCtr="0"/>
          <a:lstStyle/>
          <a:p>
            <a:pPr algn="l"/>
            <a:r>
              <a:rPr lang="tr-TR" sz="5200" dirty="0"/>
              <a:t>Araştırma Özeti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A043B-BB30-8E44-314E-B36F2F3A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745" y="1160782"/>
            <a:ext cx="6865989" cy="5168099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US" sz="1600" dirty="0">
                <a:latin typeface="Arial" panose="020B0604020202020204"/>
                <a:cs typeface="Arial"/>
              </a:rPr>
              <a:t>ManpowerGroup </a:t>
            </a:r>
            <a:r>
              <a:rPr lang="en-US" sz="1600" dirty="0" err="1">
                <a:latin typeface="Arial" panose="020B0604020202020204"/>
                <a:cs typeface="Arial"/>
              </a:rPr>
              <a:t>İstihdama</a:t>
            </a:r>
            <a:r>
              <a:rPr lang="en-US" sz="1600" dirty="0">
                <a:latin typeface="Arial" panose="020B0604020202020204"/>
                <a:cs typeface="Arial"/>
              </a:rPr>
              <a:t> Genel </a:t>
            </a:r>
            <a:r>
              <a:rPr lang="en-US" sz="1600" dirty="0" err="1">
                <a:latin typeface="Arial" panose="020B0604020202020204"/>
                <a:cs typeface="Arial"/>
              </a:rPr>
              <a:t>Bakış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Anketi</a:t>
            </a:r>
            <a:r>
              <a:rPr lang="en-US" sz="1600" dirty="0">
                <a:latin typeface="Arial" panose="020B0604020202020204"/>
                <a:cs typeface="Arial"/>
              </a:rPr>
              <a:t>, </a:t>
            </a:r>
            <a:r>
              <a:rPr lang="en-US" sz="1600" dirty="0" err="1">
                <a:latin typeface="Arial" panose="020B0604020202020204"/>
                <a:cs typeface="Arial"/>
              </a:rPr>
              <a:t>küresel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olarak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önemli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bir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ekonomik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gösterge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olarak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kullanılan</a:t>
            </a:r>
            <a:r>
              <a:rPr lang="en-US" sz="1600" dirty="0">
                <a:latin typeface="Arial" panose="020B0604020202020204"/>
                <a:cs typeface="Arial"/>
              </a:rPr>
              <a:t>, </a:t>
            </a:r>
            <a:r>
              <a:rPr lang="en-US" sz="1600" dirty="0" err="1">
                <a:latin typeface="Arial" panose="020B0604020202020204"/>
                <a:cs typeface="Arial"/>
              </a:rPr>
              <a:t>türünün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en</a:t>
            </a:r>
            <a:r>
              <a:rPr lang="tr-TR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kapsamlı</a:t>
            </a:r>
            <a:r>
              <a:rPr lang="en-US" sz="1600" dirty="0">
                <a:latin typeface="Arial" panose="020B0604020202020204"/>
                <a:cs typeface="Arial"/>
              </a:rPr>
              <a:t>, </a:t>
            </a:r>
            <a:r>
              <a:rPr lang="en-US" sz="1600" dirty="0" err="1">
                <a:latin typeface="Arial" panose="020B0604020202020204"/>
                <a:cs typeface="Arial"/>
              </a:rPr>
              <a:t>ileriye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dönük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istihdam</a:t>
            </a:r>
            <a:r>
              <a:rPr lang="en-US" sz="1600" dirty="0">
                <a:latin typeface="Arial" panose="020B0604020202020204"/>
                <a:cs typeface="Arial"/>
              </a:rPr>
              <a:t> </a:t>
            </a:r>
            <a:r>
              <a:rPr lang="en-US" sz="1600" dirty="0" err="1">
                <a:latin typeface="Arial" panose="020B0604020202020204"/>
                <a:cs typeface="Arial"/>
              </a:rPr>
              <a:t>anketidir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b="0" dirty="0">
                <a:latin typeface="Arial"/>
                <a:cs typeface="Arial"/>
              </a:rPr>
              <a:t>​- Net </a:t>
            </a:r>
            <a:r>
              <a:rPr lang="en-US" sz="1600" b="0" dirty="0" err="1">
                <a:latin typeface="Arial"/>
                <a:cs typeface="Arial"/>
              </a:rPr>
              <a:t>İstihdam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Görünümü</a:t>
            </a:r>
            <a:r>
              <a:rPr lang="tr-TR" sz="1600" b="0" dirty="0">
                <a:latin typeface="Arial"/>
                <a:cs typeface="Arial"/>
              </a:rPr>
              <a:t> (NEO)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işe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alım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faaliyetlerinde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artış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bekleyen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işverenlerin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yüzdesi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alınarak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bundan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işe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alım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faaliyetlerinde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düşüş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bekleyen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işverenlerin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yüzdesi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çıkarılarak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elde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edilmektedir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tr-TR" sz="1600" b="0" dirty="0">
                <a:latin typeface="Arial"/>
                <a:cs typeface="Arial"/>
              </a:rPr>
              <a:t> – Son çeyrek </a:t>
            </a:r>
            <a:r>
              <a:rPr lang="tr-TR" sz="1600" dirty="0">
                <a:latin typeface="Arial"/>
                <a:cs typeface="Arial"/>
              </a:rPr>
              <a:t>(%-6) ve geçtiğimiz yılın ilk çeyrek raporu (%-14) ile kıyaslandığında +%23 seviyesine gerilemiştir.</a:t>
            </a:r>
          </a:p>
          <a:p>
            <a:pPr marL="182880" indent="-182880">
              <a:spcBef>
                <a:spcPts val="1000"/>
              </a:spcBef>
              <a:spcAft>
                <a:spcPts val="500"/>
              </a:spcAft>
            </a:pPr>
            <a:r>
              <a:rPr lang="tr-TR" sz="1600" b="0" dirty="0">
                <a:latin typeface="Arial"/>
                <a:cs typeface="Arial"/>
              </a:rPr>
              <a:t>Buna göre BT(Bilgi </a:t>
            </a:r>
            <a:r>
              <a:rPr lang="tr-TR" sz="1600" dirty="0">
                <a:latin typeface="Arial"/>
                <a:cs typeface="Arial"/>
              </a:rPr>
              <a:t>Teknolojileri</a:t>
            </a:r>
            <a:r>
              <a:rPr lang="tr-TR" sz="1600" b="0" dirty="0">
                <a:latin typeface="Arial"/>
                <a:cs typeface="Arial"/>
              </a:rPr>
              <a:t>) sektörü</a:t>
            </a:r>
            <a:r>
              <a:rPr lang="tr-TR" sz="160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iyimser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sonuçları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öngörürken</a:t>
            </a:r>
            <a:r>
              <a:rPr lang="en-US" sz="1600" b="0" dirty="0">
                <a:latin typeface="Arial"/>
                <a:cs typeface="Arial"/>
              </a:rPr>
              <a:t> (+%35); </a:t>
            </a:r>
            <a:r>
              <a:rPr lang="en-US" sz="1600" b="0" dirty="0" err="1">
                <a:latin typeface="Arial"/>
                <a:cs typeface="Arial"/>
              </a:rPr>
              <a:t>onu</a:t>
            </a:r>
            <a:r>
              <a:rPr lang="en-US" sz="1600" b="0" dirty="0">
                <a:latin typeface="Arial"/>
                <a:cs typeface="Arial"/>
              </a:rPr>
              <a:t> Finans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Gayrimenkul</a:t>
            </a:r>
            <a:r>
              <a:rPr lang="en-US" sz="1600" b="0" dirty="0">
                <a:latin typeface="Arial"/>
                <a:cs typeface="Arial"/>
              </a:rPr>
              <a:t> (%28)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 Enerji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Kamu Hizmetleri (+%26) </a:t>
            </a:r>
            <a:r>
              <a:rPr lang="tr-TR" sz="1600" b="0" dirty="0">
                <a:latin typeface="Arial"/>
                <a:cs typeface="Arial"/>
              </a:rPr>
              <a:t>sektör ve kuruluşları </a:t>
            </a:r>
            <a:r>
              <a:rPr lang="en-US" sz="1600" b="0" dirty="0" err="1">
                <a:latin typeface="Arial"/>
                <a:cs typeface="Arial"/>
              </a:rPr>
              <a:t>takip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etmektedir</a:t>
            </a:r>
            <a:r>
              <a:rPr lang="en-US" sz="1600" b="0" dirty="0">
                <a:latin typeface="Arial"/>
                <a:cs typeface="Arial"/>
              </a:rPr>
              <a:t>.</a:t>
            </a:r>
            <a:endParaRPr lang="tr-TR" sz="1600" b="0" dirty="0">
              <a:latin typeface="Arial"/>
              <a:cs typeface="Arial"/>
            </a:endParaRPr>
          </a:p>
          <a:p>
            <a:pPr marL="182880" indent="-182880">
              <a:spcBef>
                <a:spcPts val="1000"/>
              </a:spcBef>
              <a:spcAft>
                <a:spcPts val="500"/>
              </a:spcAft>
            </a:pPr>
            <a:r>
              <a:rPr lang="en-US" sz="1600" dirty="0" err="1">
                <a:latin typeface="Arial"/>
                <a:cs typeface="Arial"/>
              </a:rPr>
              <a:t>Gelecek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çeyrek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için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iyimser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tr-TR" sz="1600" dirty="0">
                <a:latin typeface="Arial"/>
                <a:cs typeface="Arial"/>
              </a:rPr>
              <a:t>istihdam </a:t>
            </a:r>
            <a:r>
              <a:rPr lang="en-US" sz="1600" dirty="0" err="1">
                <a:latin typeface="Arial"/>
                <a:cs typeface="Arial"/>
              </a:rPr>
              <a:t>hedefleri</a:t>
            </a:r>
            <a:r>
              <a:rPr lang="tr-TR" sz="1600" dirty="0">
                <a:latin typeface="Arial"/>
                <a:cs typeface="Arial"/>
              </a:rPr>
              <a:t> ise;</a:t>
            </a:r>
            <a:r>
              <a:rPr lang="en-US" sz="1600" dirty="0">
                <a:latin typeface="Arial"/>
                <a:cs typeface="Arial"/>
              </a:rPr>
              <a:t> Kuzey Amerika (%+31)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Güney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Orta </a:t>
            </a:r>
            <a:r>
              <a:rPr lang="en-US" sz="1600" dirty="0" err="1">
                <a:latin typeface="Arial"/>
                <a:cs typeface="Arial"/>
              </a:rPr>
              <a:t>Amerika'da</a:t>
            </a:r>
            <a:r>
              <a:rPr lang="en-US" sz="1600" dirty="0">
                <a:latin typeface="Arial"/>
                <a:cs typeface="Arial"/>
              </a:rPr>
              <a:t> (%+28), </a:t>
            </a:r>
            <a:r>
              <a:rPr lang="en-US" sz="1600" dirty="0" err="1">
                <a:latin typeface="Arial"/>
                <a:cs typeface="Arial"/>
              </a:rPr>
              <a:t>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yüksek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beklentiler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ise</a:t>
            </a:r>
            <a:r>
              <a:rPr lang="en-US" sz="1600" dirty="0">
                <a:latin typeface="Arial"/>
                <a:cs typeface="Arial"/>
              </a:rPr>
              <a:t> Panama (%+39), Kosta Rika (%+35) </a:t>
            </a:r>
            <a:r>
              <a:rPr lang="en-US" sz="1600" dirty="0" err="1">
                <a:latin typeface="Arial"/>
                <a:cs typeface="Arial"/>
              </a:rPr>
              <a:t>ve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Kanada'da</a:t>
            </a:r>
            <a:r>
              <a:rPr lang="en-US" sz="1600" dirty="0">
                <a:latin typeface="Arial"/>
                <a:cs typeface="Arial"/>
              </a:rPr>
              <a:t> (%34) %) </a:t>
            </a:r>
            <a:r>
              <a:rPr lang="en-US" sz="1600" dirty="0" err="1">
                <a:latin typeface="Arial"/>
                <a:cs typeface="Arial"/>
              </a:rPr>
              <a:t>olarak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gözlemlenmiştir</a:t>
            </a:r>
            <a:r>
              <a:rPr lang="en-US" sz="1600" dirty="0">
                <a:latin typeface="Arial"/>
                <a:cs typeface="Arial"/>
              </a:rPr>
              <a:t>.</a:t>
            </a:r>
            <a:endParaRPr lang="tr-TR" sz="1600" dirty="0">
              <a:latin typeface="Arial"/>
              <a:cs typeface="Arial"/>
            </a:endParaRPr>
          </a:p>
          <a:p>
            <a:pPr marL="182880" indent="-182880">
              <a:spcBef>
                <a:spcPts val="1000"/>
              </a:spcBef>
              <a:spcAft>
                <a:spcPts val="500"/>
              </a:spcAft>
            </a:pPr>
            <a:r>
              <a:rPr lang="tr-TR" sz="1600" dirty="0"/>
              <a:t>İstihdam beklentileri </a:t>
            </a:r>
            <a:r>
              <a:rPr lang="en-US" sz="1600" dirty="0" err="1"/>
              <a:t>kıyaslandığında</a:t>
            </a:r>
            <a:r>
              <a:rPr lang="en-US" sz="1600" dirty="0"/>
              <a:t>, </a:t>
            </a:r>
            <a:r>
              <a:rPr lang="en-US" sz="1600" dirty="0" err="1"/>
              <a:t>büyük</a:t>
            </a:r>
            <a:r>
              <a:rPr lang="en-US" sz="1600" dirty="0"/>
              <a:t> </a:t>
            </a:r>
            <a:r>
              <a:rPr lang="en-US" sz="1600" dirty="0" err="1"/>
              <a:t>kuruluşların</a:t>
            </a:r>
            <a:r>
              <a:rPr lang="en-US" sz="1600" dirty="0"/>
              <a:t> (250'den </a:t>
            </a:r>
            <a:r>
              <a:rPr lang="en-US" sz="1600" dirty="0" err="1"/>
              <a:t>fazla</a:t>
            </a:r>
            <a:r>
              <a:rPr lang="en-US" sz="1600" dirty="0"/>
              <a:t> </a:t>
            </a:r>
            <a:r>
              <a:rPr lang="en-US" sz="1600" dirty="0" err="1"/>
              <a:t>çalışan</a:t>
            </a:r>
            <a:r>
              <a:rPr lang="en-US" sz="1600" dirty="0"/>
              <a:t>), %29 </a:t>
            </a:r>
            <a:r>
              <a:rPr lang="en-US" sz="1600" dirty="0" err="1"/>
              <a:t>oranla</a:t>
            </a:r>
            <a:r>
              <a:rPr lang="en-US" sz="1600" dirty="0"/>
              <a:t>, %13'lük </a:t>
            </a:r>
            <a:r>
              <a:rPr lang="en-US" sz="1600" dirty="0" err="1"/>
              <a:t>beklentisi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</a:t>
            </a:r>
            <a:r>
              <a:rPr lang="tr-TR" sz="1600" dirty="0"/>
              <a:t>çok </a:t>
            </a:r>
            <a:r>
              <a:rPr lang="en-US" sz="1600" dirty="0" err="1"/>
              <a:t>küçük</a:t>
            </a:r>
            <a:r>
              <a:rPr lang="en-US" sz="1600" dirty="0"/>
              <a:t> </a:t>
            </a:r>
            <a:r>
              <a:rPr lang="en-US" sz="1600" dirty="0" err="1"/>
              <a:t>ölçekleri</a:t>
            </a:r>
            <a:r>
              <a:rPr lang="en-US" sz="1600" dirty="0"/>
              <a:t> </a:t>
            </a:r>
            <a:r>
              <a:rPr lang="en-US" sz="1600" dirty="0" err="1"/>
              <a:t>kuruluşlara</a:t>
            </a:r>
            <a:r>
              <a:rPr lang="en-US" sz="1600" dirty="0"/>
              <a:t> (10</a:t>
            </a:r>
            <a:r>
              <a:rPr lang="tr-TR" sz="1600" dirty="0"/>
              <a:t>’dan daha az çalışan</a:t>
            </a:r>
            <a:r>
              <a:rPr lang="en-US" sz="1600" dirty="0"/>
              <a:t>) </a:t>
            </a:r>
            <a:r>
              <a:rPr lang="en-US" sz="1600" dirty="0" err="1"/>
              <a:t>göre</a:t>
            </a:r>
            <a:r>
              <a:rPr lang="en-US" sz="1600" dirty="0"/>
              <a:t> </a:t>
            </a:r>
            <a:r>
              <a:rPr lang="en-US" sz="1600" dirty="0" err="1"/>
              <a:t>iki</a:t>
            </a:r>
            <a:r>
              <a:rPr lang="en-US" sz="1600" dirty="0"/>
              <a:t> </a:t>
            </a:r>
            <a:r>
              <a:rPr lang="en-US" sz="1600" dirty="0" err="1"/>
              <a:t>kattan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fazla</a:t>
            </a:r>
            <a:r>
              <a:rPr lang="en-US" sz="1600" dirty="0"/>
              <a:t> </a:t>
            </a:r>
            <a:r>
              <a:rPr lang="en-US" sz="1600" dirty="0" err="1"/>
              <a:t>iyimser</a:t>
            </a:r>
            <a:r>
              <a:rPr lang="en-US" sz="1600" dirty="0"/>
              <a:t> </a:t>
            </a:r>
            <a:r>
              <a:rPr lang="en-US" sz="1600" dirty="0" err="1"/>
              <a:t>olduğu</a:t>
            </a:r>
            <a:r>
              <a:rPr lang="en-US" sz="1600" dirty="0"/>
              <a:t> </a:t>
            </a:r>
            <a:r>
              <a:rPr lang="en-US" sz="1600" dirty="0" err="1"/>
              <a:t>görülmektedir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66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16200000">
            <a:off x="5854704" y="5309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64DB487-4B42-C7C9-3F91-AE5A5CEC1453}"/>
              </a:ext>
            </a:extLst>
          </p:cNvPr>
          <p:cNvSpPr/>
          <p:nvPr/>
        </p:nvSpPr>
        <p:spPr>
          <a:xfrm>
            <a:off x="5349767" y="3773602"/>
            <a:ext cx="2625692" cy="2569005"/>
          </a:xfrm>
          <a:prstGeom prst="roundRect">
            <a:avLst>
              <a:gd name="adj" fmla="val 417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15E7F-D4FA-C134-0038-0291C24DBA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59557" y="3773780"/>
            <a:ext cx="3850661" cy="2569005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4D25C72-0654-1DC6-5090-BC2271C27254}"/>
              </a:ext>
            </a:extLst>
          </p:cNvPr>
          <p:cNvSpPr txBox="1"/>
          <p:nvPr/>
        </p:nvSpPr>
        <p:spPr>
          <a:xfrm>
            <a:off x="8128827" y="5337721"/>
            <a:ext cx="274300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b="1" dirty="0">
                <a:solidFill>
                  <a:schemeClr val="bg1"/>
                </a:solidFill>
              </a:rPr>
              <a:t>Akıl Yürütme ve Problem Çözme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16" name="Graphic 8">
            <a:extLst>
              <a:ext uri="{FF2B5EF4-FFF2-40B4-BE49-F238E27FC236}">
                <a16:creationId xmlns:a16="http://schemas.microsoft.com/office/drawing/2014/main" id="{58B56062-6DC2-3BE5-CD8C-0ACCBB370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23063" y="5859241"/>
            <a:ext cx="485013" cy="485013"/>
          </a:xfrm>
          <a:prstGeom prst="rect">
            <a:avLst/>
          </a:prstGeom>
        </p:spPr>
      </p:pic>
      <p:pic>
        <p:nvPicPr>
          <p:cNvPr id="17" name="Graphic 3">
            <a:extLst>
              <a:ext uri="{FF2B5EF4-FFF2-40B4-BE49-F238E27FC236}">
                <a16:creationId xmlns:a16="http://schemas.microsoft.com/office/drawing/2014/main" id="{3A890D0B-BAD0-8E1C-2717-67366AA64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25200" y="3777562"/>
            <a:ext cx="485013" cy="485013"/>
          </a:xfrm>
          <a:prstGeom prst="rect">
            <a:avLst/>
          </a:prstGeom>
        </p:spPr>
      </p:pic>
      <p:pic>
        <p:nvPicPr>
          <p:cNvPr id="18" name="Graphic 3">
            <a:extLst>
              <a:ext uri="{FF2B5EF4-FFF2-40B4-BE49-F238E27FC236}">
                <a16:creationId xmlns:a16="http://schemas.microsoft.com/office/drawing/2014/main" id="{DFAF36FF-75B1-933D-F851-2103B95B8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029473" y="4816006"/>
            <a:ext cx="480741" cy="480741"/>
          </a:xfrm>
          <a:prstGeom prst="rect">
            <a:avLst/>
          </a:prstGeom>
        </p:spPr>
      </p:pic>
      <p:pic>
        <p:nvPicPr>
          <p:cNvPr id="19" name="Graphic 3">
            <a:extLst>
              <a:ext uri="{FF2B5EF4-FFF2-40B4-BE49-F238E27FC236}">
                <a16:creationId xmlns:a16="http://schemas.microsoft.com/office/drawing/2014/main" id="{82B9291A-193B-4FDD-F1E1-5E4AD2960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029474" y="5339778"/>
            <a:ext cx="480741" cy="480741"/>
          </a:xfrm>
          <a:prstGeom prst="rect">
            <a:avLst/>
          </a:prstGeom>
        </p:spPr>
      </p:pic>
      <p:pic>
        <p:nvPicPr>
          <p:cNvPr id="20" name="Graphic 3">
            <a:extLst>
              <a:ext uri="{FF2B5EF4-FFF2-40B4-BE49-F238E27FC236}">
                <a16:creationId xmlns:a16="http://schemas.microsoft.com/office/drawing/2014/main" id="{054BAB95-5CE5-0AE8-A1E1-1C90E04B05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37168" y="4288677"/>
            <a:ext cx="480741" cy="480741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EAACEEB0-37C9-69A2-837D-871D67870A21}"/>
              </a:ext>
            </a:extLst>
          </p:cNvPr>
          <p:cNvSpPr txBox="1"/>
          <p:nvPr/>
        </p:nvSpPr>
        <p:spPr>
          <a:xfrm>
            <a:off x="8136520" y="4406069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Yaratıcılık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Özgün</a:t>
            </a:r>
            <a:r>
              <a:rPr lang="tr-TR" sz="1500" b="1" dirty="0">
                <a:solidFill>
                  <a:schemeClr val="bg1"/>
                </a:solidFill>
              </a:rPr>
              <a:t> Olabilme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92629535-9C8A-47A0-2E06-4ABB6BA84A2C}"/>
              </a:ext>
            </a:extLst>
          </p:cNvPr>
          <p:cNvSpPr txBox="1"/>
          <p:nvPr/>
        </p:nvSpPr>
        <p:spPr>
          <a:xfrm>
            <a:off x="8130965" y="4945165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Esneklik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Uyumluluk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8AC2E490-E0A0-6637-DF38-F36CF9CE317A}"/>
              </a:ext>
            </a:extLst>
          </p:cNvPr>
          <p:cNvSpPr txBox="1"/>
          <p:nvPr/>
        </p:nvSpPr>
        <p:spPr>
          <a:xfrm>
            <a:off x="8128827" y="5988639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Eleştirel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Düşünme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Analiz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EC13B75-5096-0382-446B-E8059A6010D2}"/>
              </a:ext>
            </a:extLst>
          </p:cNvPr>
          <p:cNvSpPr txBox="1"/>
          <p:nvPr/>
        </p:nvSpPr>
        <p:spPr>
          <a:xfrm>
            <a:off x="8130965" y="3898960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Güvenilirlik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Disiplin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568851" y="3466074"/>
            <a:ext cx="4189652" cy="3017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tr-TR" sz="1300" dirty="0">
                <a:latin typeface="Arial"/>
                <a:cs typeface="Arial"/>
              </a:rPr>
              <a:t>Sanayi &amp; İnşaat </a:t>
            </a:r>
            <a:r>
              <a:rPr lang="en-US" sz="1300" dirty="0" err="1">
                <a:latin typeface="Arial"/>
                <a:cs typeface="Arial"/>
              </a:rPr>
              <a:t>sektöründeki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%39'u, 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yeni </a:t>
            </a:r>
            <a:r>
              <a:rPr lang="en-US" sz="1300" dirty="0" err="1">
                <a:latin typeface="Arial"/>
                <a:cs typeface="Arial"/>
              </a:rPr>
              <a:t>personel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alımı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öngörürken</a:t>
            </a:r>
            <a:r>
              <a:rPr lang="en-US" sz="1300" dirty="0">
                <a:latin typeface="Arial"/>
                <a:cs typeface="Arial"/>
              </a:rPr>
              <a:t>, %18’i </a:t>
            </a:r>
            <a:r>
              <a:rPr lang="tr-TR" sz="1300" dirty="0">
                <a:latin typeface="Arial"/>
                <a:cs typeface="Arial"/>
              </a:rPr>
              <a:t>düşüş </a:t>
            </a:r>
            <a:r>
              <a:rPr lang="tr-TR" sz="1300" dirty="0" err="1">
                <a:latin typeface="Arial"/>
                <a:cs typeface="Arial"/>
              </a:rPr>
              <a:t>yaşanacğı</a:t>
            </a:r>
            <a:r>
              <a:rPr lang="tr-TR" sz="1300" dirty="0">
                <a:latin typeface="Arial"/>
                <a:cs typeface="Arial"/>
              </a:rPr>
              <a:t> yönünde görüş bildiriyor.</a:t>
            </a:r>
          </a:p>
          <a:p>
            <a:pPr marL="0"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Bu durum </a:t>
            </a:r>
            <a:r>
              <a:rPr lang="en-US" sz="1300" dirty="0" err="1">
                <a:latin typeface="Arial"/>
                <a:cs typeface="Arial"/>
              </a:rPr>
              <a:t>mevsimsellikten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arındırıldıktan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, %22'lik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önceki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yıldan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12 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önceki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7 </a:t>
            </a:r>
            <a:r>
              <a:rPr lang="tr-TR" sz="1300" dirty="0">
                <a:latin typeface="Arial"/>
                <a:cs typeface="Arial"/>
              </a:rPr>
              <a:t>oranında </a:t>
            </a:r>
            <a:r>
              <a:rPr lang="en-US" sz="1300" dirty="0" err="1">
                <a:latin typeface="Arial"/>
                <a:cs typeface="Arial"/>
              </a:rPr>
              <a:t>azalır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tr-TR" sz="1300" dirty="0">
                <a:latin typeface="Arial"/>
                <a:cs typeface="Arial"/>
              </a:rPr>
              <a:t>Sektör i</a:t>
            </a:r>
            <a:r>
              <a:rPr lang="en-US" sz="1300" dirty="0" err="1">
                <a:latin typeface="Arial"/>
                <a:cs typeface="Arial"/>
              </a:rPr>
              <a:t>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alım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konusunda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olumlu beklentiye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ra</a:t>
            </a:r>
            <a:r>
              <a:rPr lang="tr-TR" sz="1300" dirty="0">
                <a:latin typeface="Arial"/>
                <a:cs typeface="Arial"/>
              </a:rPr>
              <a:t>ğ</a:t>
            </a:r>
            <a:r>
              <a:rPr lang="en-US" sz="1300" dirty="0">
                <a:latin typeface="Arial"/>
                <a:cs typeface="Arial"/>
              </a:rPr>
              <a:t>men</a:t>
            </a:r>
            <a:r>
              <a:rPr lang="tr-TR" sz="1300" dirty="0">
                <a:latin typeface="Arial"/>
                <a:cs typeface="Arial"/>
              </a:rPr>
              <a:t>,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%76'sının </a:t>
            </a:r>
            <a:r>
              <a:rPr lang="en-US" sz="1300" dirty="0" err="1">
                <a:latin typeface="Arial"/>
                <a:cs typeface="Arial"/>
              </a:rPr>
              <a:t>ihtiyaç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duyulan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beceri ve deneyimi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bulmakta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zorluk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yaşadığı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ve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yetenek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açığı ile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karşıya</a:t>
            </a:r>
            <a:r>
              <a:rPr lang="tr-TR" sz="1300" dirty="0">
                <a:latin typeface="Arial"/>
                <a:cs typeface="Arial"/>
              </a:rPr>
              <a:t> kaldıkları yönünde.</a:t>
            </a:r>
            <a:endParaRPr 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7E546-2A77-E0F3-4283-A5A31681F291}"/>
              </a:ext>
            </a:extLst>
          </p:cNvPr>
          <p:cNvSpPr txBox="1"/>
          <p:nvPr/>
        </p:nvSpPr>
        <p:spPr>
          <a:xfrm>
            <a:off x="5448252" y="4014376"/>
            <a:ext cx="2004342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Sanayi &amp;İnşaat </a:t>
            </a:r>
            <a:r>
              <a:rPr lang="tr-TR" b="1" dirty="0" err="1">
                <a:solidFill>
                  <a:schemeClr val="bg1"/>
                </a:solidFill>
              </a:rPr>
              <a:t>Endüstiri</a:t>
            </a:r>
            <a:r>
              <a:rPr lang="tr-TR" b="1" dirty="0">
                <a:solidFill>
                  <a:schemeClr val="bg1"/>
                </a:solidFill>
              </a:rPr>
              <a:t> İşverenleri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İlk 5 'te </a:t>
            </a:r>
            <a:r>
              <a:rPr lang="tr-TR" b="1" dirty="0">
                <a:solidFill>
                  <a:schemeClr val="bg1"/>
                </a:solidFill>
              </a:rPr>
              <a:t>Sosyal Beceriler Arıyor</a:t>
            </a:r>
          </a:p>
          <a:p>
            <a:pPr algn="ctr"/>
            <a:endParaRPr lang="en-US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2547916" y="1804060"/>
            <a:ext cx="266814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chemeClr val="accent1"/>
                </a:solidFill>
                <a:cs typeface="Arial"/>
              </a:rPr>
              <a:t>Sanayi &amp; İnşaat Sektöründeki İşverenler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Gerekli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Beceri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v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e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Deneyimi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Bulmakta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Zorluk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Yaşadıklarını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Bildiriyor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*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681782" y="666629"/>
            <a:ext cx="3963790" cy="7744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tr-TR" sz="3000" b="1" dirty="0">
                <a:solidFill>
                  <a:schemeClr val="accent1"/>
                </a:solidFill>
                <a:latin typeface="Arial"/>
                <a:cs typeface="Arial"/>
              </a:rPr>
              <a:t>Sanayi 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&amp; </a:t>
            </a:r>
            <a:r>
              <a:rPr lang="tr-TR" sz="3000" b="1" dirty="0">
                <a:solidFill>
                  <a:schemeClr val="accent1"/>
                </a:solidFill>
                <a:latin typeface="Arial"/>
                <a:cs typeface="Arial"/>
              </a:rPr>
              <a:t>İnşaat</a:t>
            </a:r>
            <a:endParaRPr lang="en-US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18EFA93-E8FD-FC7C-EFE2-B94160D7A5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81781" y="711567"/>
            <a:ext cx="503841" cy="503841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6035"/>
              </p:ext>
            </p:extLst>
          </p:nvPr>
        </p:nvGraphicFramePr>
        <p:xfrm>
          <a:off x="866244" y="1710375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1161325" y="2131428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76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  <a:endParaRPr lang="en-US" sz="2000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681782" y="1493590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19322D-6AAB-C8C9-BF45-704908B41FB2}"/>
              </a:ext>
            </a:extLst>
          </p:cNvPr>
          <p:cNvSpPr txBox="1"/>
          <p:nvPr/>
        </p:nvSpPr>
        <p:spPr>
          <a:xfrm>
            <a:off x="433912" y="6062559"/>
            <a:ext cx="4234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*2022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Küresel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Yetenek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Açığı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, ManpowerGroup</a:t>
            </a:r>
          </a:p>
        </p:txBody>
      </p:sp>
    </p:spTree>
    <p:extLst>
      <p:ext uri="{BB962C8B-B14F-4D97-AF65-F5344CB8AC3E}">
        <p14:creationId xmlns:p14="http://schemas.microsoft.com/office/powerpoint/2010/main" val="265052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5400000">
            <a:off x="504937" y="7883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7645648" y="4180594"/>
            <a:ext cx="3583365" cy="20647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chemeClr val="accent3"/>
              </a:buClr>
              <a:buFont typeface="Arial" pitchFamily="34" charset="0"/>
              <a:buNone/>
            </a:pPr>
            <a:r>
              <a:rPr lang="tr-TR" sz="1300" dirty="0">
                <a:latin typeface="Arial"/>
                <a:cs typeface="Arial"/>
              </a:rPr>
              <a:t>Nakliye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dirty="0" err="1">
                <a:latin typeface="Arial"/>
                <a:cs typeface="Arial"/>
              </a:rPr>
              <a:t>Lojistik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Otomotiv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sektöründeki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%41'i, 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personel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sayısını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artırmayı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beklerken</a:t>
            </a:r>
            <a:r>
              <a:rPr lang="en-US" sz="1300" dirty="0">
                <a:latin typeface="Arial"/>
                <a:cs typeface="Arial"/>
              </a:rPr>
              <a:t>, %20’si </a:t>
            </a:r>
            <a:r>
              <a:rPr lang="tr-TR" sz="1300" dirty="0">
                <a:latin typeface="Arial"/>
                <a:cs typeface="Arial"/>
              </a:rPr>
              <a:t>azalma olacağı yönünde.</a:t>
            </a:r>
          </a:p>
          <a:p>
            <a:pPr marL="0" indent="0" algn="ctr">
              <a:spcBef>
                <a:spcPts val="1000"/>
              </a:spcBef>
              <a:buClr>
                <a:schemeClr val="accent3"/>
              </a:buClr>
              <a:buFont typeface="Arial" pitchFamily="34" charset="0"/>
              <a:buNone/>
            </a:pPr>
            <a:r>
              <a:rPr lang="tr-TR" sz="1300" dirty="0">
                <a:latin typeface="Arial"/>
                <a:cs typeface="Arial"/>
              </a:rPr>
              <a:t>Bu durum m</a:t>
            </a:r>
            <a:r>
              <a:rPr lang="en-US" sz="1300" dirty="0" err="1">
                <a:latin typeface="Arial"/>
                <a:cs typeface="Arial"/>
              </a:rPr>
              <a:t>evsimsel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olarak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ayarlandıktan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b="1" dirty="0">
                <a:latin typeface="Arial"/>
                <a:cs typeface="Arial"/>
              </a:rPr>
              <a:t>%21'lik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geçen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yıldan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13</a:t>
            </a:r>
            <a:r>
              <a:rPr lang="tr-TR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geçen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tr-TR" sz="1300" dirty="0">
                <a:latin typeface="Arial"/>
                <a:cs typeface="Arial"/>
              </a:rPr>
              <a:t>yüzde </a:t>
            </a:r>
            <a:r>
              <a:rPr lang="en-US" sz="1300" dirty="0">
                <a:latin typeface="Arial"/>
                <a:cs typeface="Arial"/>
              </a:rPr>
              <a:t>4 </a:t>
            </a:r>
            <a:r>
              <a:rPr lang="tr-TR" sz="1300" dirty="0">
                <a:latin typeface="Arial"/>
                <a:cs typeface="Arial"/>
              </a:rPr>
              <a:t>oranında azalma gösterir.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9122466" y="2504868"/>
            <a:ext cx="2364432" cy="12772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chemeClr val="accent1"/>
                </a:solidFill>
                <a:cs typeface="Arial"/>
              </a:rPr>
              <a:t>Nakliye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Lojistik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v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e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Otomotiv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Sektöründeki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Işe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Alım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Yöneticileri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Tarafından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Öngörülen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Net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İstihdam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Görünümü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8339328" y="1097044"/>
            <a:ext cx="3114548" cy="45842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Nakliye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, </a:t>
            </a:r>
            <a:endParaRPr lang="tr-TR" sz="30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/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Lojistik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ve</a:t>
            </a:r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cs typeface="Arial"/>
              </a:rPr>
              <a:t>Otomotiv</a:t>
            </a:r>
            <a:endParaRPr lang="en-US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789967"/>
              </p:ext>
            </p:extLst>
          </p:nvPr>
        </p:nvGraphicFramePr>
        <p:xfrm>
          <a:off x="7490086" y="2364967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7785167" y="2786020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21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  <a:endParaRPr lang="en-US" sz="2000" b="1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7490087" y="2153995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62D95D5-588F-35EA-437D-32B1B7E1F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31228" y="905767"/>
            <a:ext cx="550094" cy="5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6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B062D03D-2454-0CD0-8566-437F7AE78B19}"/>
              </a:ext>
            </a:extLst>
          </p:cNvPr>
          <p:cNvSpPr/>
          <p:nvPr/>
        </p:nvSpPr>
        <p:spPr>
          <a:xfrm rot="16200000">
            <a:off x="5854704" y="5309"/>
            <a:ext cx="5832360" cy="6842235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64DB487-4B42-C7C9-3F91-AE5A5CEC1453}"/>
              </a:ext>
            </a:extLst>
          </p:cNvPr>
          <p:cNvSpPr/>
          <p:nvPr/>
        </p:nvSpPr>
        <p:spPr>
          <a:xfrm>
            <a:off x="5349767" y="3773602"/>
            <a:ext cx="2625692" cy="2569005"/>
          </a:xfrm>
          <a:prstGeom prst="roundRect">
            <a:avLst>
              <a:gd name="adj" fmla="val 417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15E7F-D4FA-C134-0038-0291C24DBA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59557" y="3773780"/>
            <a:ext cx="3850661" cy="2569005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4D25C72-0654-1DC6-5090-BC2271C27254}"/>
              </a:ext>
            </a:extLst>
          </p:cNvPr>
          <p:cNvSpPr txBox="1"/>
          <p:nvPr/>
        </p:nvSpPr>
        <p:spPr>
          <a:xfrm>
            <a:off x="8213385" y="4822358"/>
            <a:ext cx="274300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b="1" dirty="0">
                <a:solidFill>
                  <a:schemeClr val="bg1"/>
                </a:solidFill>
              </a:rPr>
              <a:t>Akıl Yürütme ve Problem Çözme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16" name="Graphic 8">
            <a:extLst>
              <a:ext uri="{FF2B5EF4-FFF2-40B4-BE49-F238E27FC236}">
                <a16:creationId xmlns:a16="http://schemas.microsoft.com/office/drawing/2014/main" id="{58B56062-6DC2-3BE5-CD8C-0ACCBB370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25201" y="4296784"/>
            <a:ext cx="485013" cy="485013"/>
          </a:xfrm>
          <a:prstGeom prst="rect">
            <a:avLst/>
          </a:prstGeom>
        </p:spPr>
      </p:pic>
      <p:pic>
        <p:nvPicPr>
          <p:cNvPr id="17" name="Graphic 3">
            <a:extLst>
              <a:ext uri="{FF2B5EF4-FFF2-40B4-BE49-F238E27FC236}">
                <a16:creationId xmlns:a16="http://schemas.microsoft.com/office/drawing/2014/main" id="{3A890D0B-BAD0-8E1C-2717-67366AA64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25200" y="3777562"/>
            <a:ext cx="485013" cy="485013"/>
          </a:xfrm>
          <a:prstGeom prst="rect">
            <a:avLst/>
          </a:prstGeom>
        </p:spPr>
      </p:pic>
      <p:pic>
        <p:nvPicPr>
          <p:cNvPr id="18" name="Graphic 3">
            <a:extLst>
              <a:ext uri="{FF2B5EF4-FFF2-40B4-BE49-F238E27FC236}">
                <a16:creationId xmlns:a16="http://schemas.microsoft.com/office/drawing/2014/main" id="{DFAF36FF-75B1-933D-F851-2103B95B8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029473" y="4816006"/>
            <a:ext cx="480741" cy="480741"/>
          </a:xfrm>
          <a:prstGeom prst="rect">
            <a:avLst/>
          </a:prstGeom>
        </p:spPr>
      </p:pic>
      <p:pic>
        <p:nvPicPr>
          <p:cNvPr id="19" name="Graphic 3">
            <a:extLst>
              <a:ext uri="{FF2B5EF4-FFF2-40B4-BE49-F238E27FC236}">
                <a16:creationId xmlns:a16="http://schemas.microsoft.com/office/drawing/2014/main" id="{82B9291A-193B-4FDD-F1E1-5E4AD2960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029474" y="5339778"/>
            <a:ext cx="480741" cy="480741"/>
          </a:xfrm>
          <a:prstGeom prst="rect">
            <a:avLst/>
          </a:prstGeom>
        </p:spPr>
      </p:pic>
      <p:pic>
        <p:nvPicPr>
          <p:cNvPr id="20" name="Graphic 3">
            <a:extLst>
              <a:ext uri="{FF2B5EF4-FFF2-40B4-BE49-F238E27FC236}">
                <a16:creationId xmlns:a16="http://schemas.microsoft.com/office/drawing/2014/main" id="{054BAB95-5CE5-0AE8-A1E1-1C90E04B05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29475" y="5854728"/>
            <a:ext cx="480741" cy="480741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EAACEEB0-37C9-69A2-837D-871D67870A21}"/>
              </a:ext>
            </a:extLst>
          </p:cNvPr>
          <p:cNvSpPr txBox="1"/>
          <p:nvPr/>
        </p:nvSpPr>
        <p:spPr>
          <a:xfrm>
            <a:off x="8241167" y="4429783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Yaratıcılık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Özgünlük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92629535-9C8A-47A0-2E06-4ABB6BA84A2C}"/>
              </a:ext>
            </a:extLst>
          </p:cNvPr>
          <p:cNvSpPr txBox="1"/>
          <p:nvPr/>
        </p:nvSpPr>
        <p:spPr>
          <a:xfrm>
            <a:off x="8241167" y="5979682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Esneklik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Uyumluluk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EC13B75-5096-0382-446B-E8059A6010D2}"/>
              </a:ext>
            </a:extLst>
          </p:cNvPr>
          <p:cNvSpPr txBox="1"/>
          <p:nvPr/>
        </p:nvSpPr>
        <p:spPr>
          <a:xfrm>
            <a:off x="8216475" y="5464732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Güvenilirlik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Öz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Disiplin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A8795F-BD65-EE49-F42C-70B7DC36554D}"/>
              </a:ext>
            </a:extLst>
          </p:cNvPr>
          <p:cNvSpPr txBox="1">
            <a:spLocks/>
          </p:cNvSpPr>
          <p:nvPr/>
        </p:nvSpPr>
        <p:spPr>
          <a:xfrm>
            <a:off x="483647" y="3397305"/>
            <a:ext cx="4204850" cy="2924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pple Symbols" panose="02000000000000000000" pitchFamily="2" charset="-79"/>
              <a:buChar char="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BT </a:t>
            </a:r>
            <a:r>
              <a:rPr lang="en-US" sz="1300" dirty="0" err="1">
                <a:latin typeface="Arial"/>
                <a:cs typeface="Arial"/>
              </a:rPr>
              <a:t>sektöründeki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%50'si, ilk </a:t>
            </a:r>
            <a:r>
              <a:rPr lang="en-US" sz="1300" dirty="0" err="1">
                <a:latin typeface="Arial"/>
                <a:cs typeface="Arial"/>
              </a:rPr>
              <a:t>çeyrekte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personel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alımı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beklentisi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bildirirken</a:t>
            </a:r>
            <a:r>
              <a:rPr lang="en-US" sz="1300" dirty="0">
                <a:latin typeface="Arial"/>
                <a:cs typeface="Arial"/>
              </a:rPr>
              <a:t>, %15'i </a:t>
            </a:r>
            <a:r>
              <a:rPr lang="en-US" sz="1300" dirty="0" err="1">
                <a:latin typeface="Arial"/>
                <a:cs typeface="Arial"/>
              </a:rPr>
              <a:t>çeşitli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düşüşler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bekliyor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>
                <a:latin typeface="Arial"/>
                <a:cs typeface="Arial"/>
              </a:rPr>
              <a:t>Bu durum, </a:t>
            </a:r>
            <a:r>
              <a:rPr lang="en-US" sz="1300" dirty="0" err="1">
                <a:latin typeface="Arial"/>
                <a:cs typeface="Arial"/>
              </a:rPr>
              <a:t>mevsimsel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olarak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ayarlandıktan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sonra</a:t>
            </a:r>
            <a:r>
              <a:rPr lang="en-US" sz="1300" dirty="0">
                <a:latin typeface="Arial"/>
                <a:cs typeface="Arial"/>
              </a:rPr>
              <a:t> , </a:t>
            </a:r>
            <a:r>
              <a:rPr lang="en-US" sz="1300" b="1" dirty="0">
                <a:latin typeface="Arial"/>
                <a:cs typeface="Arial"/>
              </a:rPr>
              <a:t>%35</a:t>
            </a:r>
            <a:r>
              <a:rPr lang="en-US" sz="1300" dirty="0">
                <a:latin typeface="Arial"/>
                <a:cs typeface="Arial"/>
              </a:rPr>
              <a:t>'lik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Net </a:t>
            </a:r>
            <a:r>
              <a:rPr lang="en-US" sz="1300" dirty="0" err="1">
                <a:latin typeface="Arial"/>
                <a:cs typeface="Arial"/>
              </a:rPr>
              <a:t>İstihdam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Görünümüne</a:t>
            </a:r>
            <a:r>
              <a:rPr lang="en-US" sz="1300" dirty="0">
                <a:latin typeface="Arial"/>
                <a:cs typeface="Arial"/>
              </a:rPr>
              <a:t> (NEO) </a:t>
            </a:r>
            <a:r>
              <a:rPr lang="en-US" sz="1300" dirty="0" err="1">
                <a:latin typeface="Arial"/>
                <a:cs typeface="Arial"/>
              </a:rPr>
              <a:t>işaret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eder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geçen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yılın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bu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zamanına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yüzde</a:t>
            </a:r>
            <a:r>
              <a:rPr lang="en-US" sz="1300" dirty="0">
                <a:latin typeface="Arial"/>
                <a:cs typeface="Arial"/>
              </a:rPr>
              <a:t> 16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çeyreğe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göre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yüzde</a:t>
            </a:r>
            <a:r>
              <a:rPr lang="en-US" sz="1300" dirty="0">
                <a:latin typeface="Arial"/>
                <a:cs typeface="Arial"/>
              </a:rPr>
              <a:t> 9 </a:t>
            </a:r>
            <a:r>
              <a:rPr lang="en-US" sz="1300" dirty="0" err="1">
                <a:latin typeface="Arial"/>
                <a:cs typeface="Arial"/>
              </a:rPr>
              <a:t>oranında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düşer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tr-TR" sz="1300" dirty="0">
              <a:latin typeface="Arial"/>
              <a:cs typeface="Arial"/>
            </a:endParaRPr>
          </a:p>
          <a:p>
            <a:pPr marL="0" indent="0" algn="ctr">
              <a:spcBef>
                <a:spcPts val="1000"/>
              </a:spcBef>
              <a:buClr>
                <a:schemeClr val="accent3"/>
              </a:buClr>
              <a:buNone/>
            </a:pPr>
            <a:r>
              <a:rPr lang="en-US" sz="1300" dirty="0" err="1">
                <a:latin typeface="Arial"/>
                <a:cs typeface="Arial"/>
              </a:rPr>
              <a:t>Sektör</a:t>
            </a:r>
            <a:r>
              <a:rPr lang="tr-TR" sz="1300" dirty="0">
                <a:latin typeface="Arial"/>
                <a:cs typeface="Arial"/>
              </a:rPr>
              <a:t>,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işe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alım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konusunda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olumlu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bir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beklenti</a:t>
            </a:r>
            <a:r>
              <a:rPr lang="tr-TR" sz="1300" dirty="0">
                <a:latin typeface="Arial"/>
                <a:cs typeface="Arial"/>
              </a:rPr>
              <a:t>ye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rağmen</a:t>
            </a:r>
            <a:r>
              <a:rPr lang="en-US" sz="1300" dirty="0">
                <a:latin typeface="Arial"/>
                <a:cs typeface="Arial"/>
              </a:rPr>
              <a:t>, </a:t>
            </a:r>
            <a:r>
              <a:rPr lang="en-US" sz="1300" dirty="0" err="1">
                <a:latin typeface="Arial"/>
                <a:cs typeface="Arial"/>
              </a:rPr>
              <a:t>işverenlerin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b="1" dirty="0">
                <a:latin typeface="Arial"/>
                <a:cs typeface="Arial"/>
              </a:rPr>
              <a:t>%76</a:t>
            </a:r>
            <a:r>
              <a:rPr lang="en-US" sz="1300" dirty="0">
                <a:latin typeface="Arial"/>
                <a:cs typeface="Arial"/>
              </a:rPr>
              <a:t>'sının </a:t>
            </a:r>
            <a:r>
              <a:rPr lang="en-US" sz="1300" dirty="0" err="1">
                <a:latin typeface="Arial"/>
                <a:cs typeface="Arial"/>
              </a:rPr>
              <a:t>ihtiyaç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duyulan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beceri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yeteneği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bulmakta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zorluk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yaşadığı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ve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yetenek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açığı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ile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</a:t>
            </a:r>
            <a:r>
              <a:rPr lang="en-US" sz="1300" dirty="0">
                <a:latin typeface="Arial"/>
                <a:cs typeface="Arial"/>
              </a:rPr>
              <a:t> </a:t>
            </a:r>
            <a:r>
              <a:rPr lang="en-US" sz="1300" dirty="0" err="1">
                <a:latin typeface="Arial"/>
                <a:cs typeface="Arial"/>
              </a:rPr>
              <a:t>karşıya</a:t>
            </a:r>
            <a:r>
              <a:rPr lang="en-US" sz="1300" dirty="0">
                <a:latin typeface="Arial"/>
                <a:cs typeface="Arial"/>
              </a:rPr>
              <a:t>.</a:t>
            </a:r>
            <a:endParaRPr lang="en-US" sz="1300" dirty="0">
              <a:solidFill>
                <a:srgbClr val="67696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7E546-2A77-E0F3-4283-A5A31681F291}"/>
              </a:ext>
            </a:extLst>
          </p:cNvPr>
          <p:cNvSpPr txBox="1"/>
          <p:nvPr/>
        </p:nvSpPr>
        <p:spPr>
          <a:xfrm>
            <a:off x="5741599" y="4482025"/>
            <a:ext cx="1652250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BT </a:t>
            </a:r>
            <a:r>
              <a:rPr lang="en-US" sz="1600" b="1" dirty="0" err="1">
                <a:solidFill>
                  <a:schemeClr val="bg1"/>
                </a:solidFill>
              </a:rPr>
              <a:t>Endüstiri</a:t>
            </a:r>
            <a:r>
              <a:rPr lang="tr-TR" sz="1600" b="1" dirty="0">
                <a:solidFill>
                  <a:schemeClr val="bg1"/>
                </a:solidFill>
              </a:rPr>
              <a:t>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İşverenleri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İlk 5 '</a:t>
            </a:r>
            <a:r>
              <a:rPr lang="en-US" sz="2400" b="1" dirty="0" err="1">
                <a:solidFill>
                  <a:schemeClr val="bg1"/>
                </a:solidFill>
              </a:rPr>
              <a:t>te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Sosyal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Beceriler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Arıyor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64D1-E1D8-32FB-C37D-3C52A23A0D1C}"/>
              </a:ext>
            </a:extLst>
          </p:cNvPr>
          <p:cNvSpPr txBox="1"/>
          <p:nvPr/>
        </p:nvSpPr>
        <p:spPr>
          <a:xfrm>
            <a:off x="2478743" y="1889928"/>
            <a:ext cx="2625236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cs typeface="Arial"/>
              </a:rPr>
              <a:t>Bilgi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Teknolojisi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 (BT) 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Endüstrisindeki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İşverenler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,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Gerekli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 </a:t>
            </a:r>
            <a:endParaRPr lang="tr-TR" sz="1500" b="1" dirty="0">
              <a:solidFill>
                <a:schemeClr val="accent1"/>
              </a:solidFill>
              <a:cs typeface="Arial"/>
            </a:endParaRPr>
          </a:p>
          <a:p>
            <a:r>
              <a:rPr lang="tr-TR" sz="1500" b="1" dirty="0">
                <a:solidFill>
                  <a:schemeClr val="accent1"/>
                </a:solidFill>
                <a:cs typeface="Arial"/>
              </a:rPr>
              <a:t>Bilgi ve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Beceri</a:t>
            </a:r>
            <a:r>
              <a:rPr lang="tr-TR" sz="1500" b="1" dirty="0" err="1">
                <a:solidFill>
                  <a:schemeClr val="accent1"/>
                </a:solidFill>
                <a:cs typeface="Arial"/>
              </a:rPr>
              <a:t>yi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Bulmakta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Zorluk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 </a:t>
            </a:r>
            <a:r>
              <a:rPr lang="tr-TR" sz="1500" b="1" dirty="0">
                <a:solidFill>
                  <a:schemeClr val="accent1"/>
                </a:solidFill>
                <a:cs typeface="Arial"/>
              </a:rPr>
              <a:t>Yaşadıklarını </a:t>
            </a:r>
            <a:r>
              <a:rPr lang="en-US" sz="1500" b="1" dirty="0" err="1">
                <a:solidFill>
                  <a:schemeClr val="accent1"/>
                </a:solidFill>
                <a:cs typeface="Arial"/>
              </a:rPr>
              <a:t>Bildiriyor</a:t>
            </a:r>
            <a:r>
              <a:rPr lang="en-US" sz="1500" b="1" dirty="0">
                <a:solidFill>
                  <a:schemeClr val="accent1"/>
                </a:solidFill>
                <a:cs typeface="Arial"/>
              </a:rPr>
              <a:t>*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E95A80F-A229-190F-EB94-7502A5DE6A50}"/>
              </a:ext>
            </a:extLst>
          </p:cNvPr>
          <p:cNvSpPr txBox="1">
            <a:spLocks/>
          </p:cNvSpPr>
          <p:nvPr/>
        </p:nvSpPr>
        <p:spPr>
          <a:xfrm>
            <a:off x="681782" y="577846"/>
            <a:ext cx="3963790" cy="6855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kern="1200"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b="1" dirty="0">
                <a:solidFill>
                  <a:schemeClr val="accent1"/>
                </a:solidFill>
                <a:latin typeface="Arial"/>
                <a:cs typeface="Arial"/>
              </a:rPr>
              <a:t>     </a:t>
            </a:r>
            <a:r>
              <a:rPr lang="tr-TR" sz="3000" b="1" dirty="0">
                <a:solidFill>
                  <a:schemeClr val="accent1"/>
                </a:solidFill>
                <a:latin typeface="Arial"/>
                <a:cs typeface="Arial"/>
              </a:rPr>
              <a:t>Bilgi Teknolojileri</a:t>
            </a:r>
            <a:endParaRPr lang="en-US" sz="3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18EFA93-E8FD-FC7C-EFE2-B94160D7A5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81781" y="582480"/>
            <a:ext cx="545755" cy="545755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D3B3D85-83BF-7541-16DD-0B446694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914258"/>
              </p:ext>
            </p:extLst>
          </p:nvPr>
        </p:nvGraphicFramePr>
        <p:xfrm>
          <a:off x="846365" y="1738180"/>
          <a:ext cx="1632379" cy="154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8A39229-BC4F-9288-9347-B2C3F796B19C}"/>
              </a:ext>
            </a:extLst>
          </p:cNvPr>
          <p:cNvSpPr txBox="1"/>
          <p:nvPr/>
        </p:nvSpPr>
        <p:spPr>
          <a:xfrm>
            <a:off x="1141446" y="2159233"/>
            <a:ext cx="10915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cs typeface="Arial"/>
              </a:rPr>
              <a:t>76</a:t>
            </a:r>
            <a:r>
              <a:rPr lang="en-US" sz="2000" b="1">
                <a:solidFill>
                  <a:schemeClr val="accent1"/>
                </a:solidFill>
                <a:cs typeface="Arial"/>
              </a:rPr>
              <a:t>%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41B2AC-BC4B-D16D-DFEF-5ED2F1DE9F0F}"/>
              </a:ext>
            </a:extLst>
          </p:cNvPr>
          <p:cNvCxnSpPr>
            <a:cxnSpLocks/>
          </p:cNvCxnSpPr>
          <p:nvPr/>
        </p:nvCxnSpPr>
        <p:spPr>
          <a:xfrm>
            <a:off x="681782" y="1513468"/>
            <a:ext cx="3963790" cy="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">
            <a:extLst>
              <a:ext uri="{FF2B5EF4-FFF2-40B4-BE49-F238E27FC236}">
                <a16:creationId xmlns:a16="http://schemas.microsoft.com/office/drawing/2014/main" id="{44566FC2-4F99-B5AD-E6AF-FF09D6DC59DF}"/>
              </a:ext>
            </a:extLst>
          </p:cNvPr>
          <p:cNvSpPr txBox="1"/>
          <p:nvPr/>
        </p:nvSpPr>
        <p:spPr>
          <a:xfrm>
            <a:off x="8213385" y="3904652"/>
            <a:ext cx="274300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solidFill>
                  <a:schemeClr val="bg1"/>
                </a:solidFill>
              </a:rPr>
              <a:t>Eleştirel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Düşünme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Analiz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249CF-9D95-A33B-38A9-9A2240ABA557}"/>
              </a:ext>
            </a:extLst>
          </p:cNvPr>
          <p:cNvSpPr txBox="1"/>
          <p:nvPr/>
        </p:nvSpPr>
        <p:spPr>
          <a:xfrm>
            <a:off x="433912" y="6047946"/>
            <a:ext cx="4234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*2022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Küresel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Yetenek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Açığı</a:t>
            </a:r>
            <a:r>
              <a:rPr lang="en-US" sz="900" b="1" dirty="0">
                <a:solidFill>
                  <a:srgbClr val="000000"/>
                </a:solidFill>
                <a:effectLst/>
                <a:latin typeface="Helvetica" pitchFamily="2" charset="0"/>
              </a:rPr>
              <a:t>, ManpowerGroup</a:t>
            </a:r>
          </a:p>
        </p:txBody>
      </p:sp>
    </p:spTree>
    <p:extLst>
      <p:ext uri="{BB962C8B-B14F-4D97-AF65-F5344CB8AC3E}">
        <p14:creationId xmlns:p14="http://schemas.microsoft.com/office/powerpoint/2010/main" val="294822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6ACF-136C-C34D-AFA0-9C5B753F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442" y="2999018"/>
            <a:ext cx="3931652" cy="3634807"/>
          </a:xfrm>
        </p:spPr>
        <p:txBody>
          <a:bodyPr/>
          <a:lstStyle/>
          <a:p>
            <a:r>
              <a:rPr lang="tr-TR" dirty="0"/>
              <a:t>İşgücü Trendleri </a:t>
            </a:r>
            <a:br>
              <a:rPr lang="tr-TR" dirty="0"/>
            </a:br>
            <a:r>
              <a:rPr lang="tr-TR" dirty="0"/>
              <a:t>ve Karşılaşılan Zorluklar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C9EEC8-3AB3-3A78-B15A-DF56847FFF3F}"/>
              </a:ext>
            </a:extLst>
          </p:cNvPr>
          <p:cNvSpPr/>
          <p:nvPr/>
        </p:nvSpPr>
        <p:spPr>
          <a:xfrm>
            <a:off x="8281562" y="2448124"/>
            <a:ext cx="1592097" cy="15920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023A11-8C12-38BE-40E8-69AFA63C89FC}"/>
              </a:ext>
            </a:extLst>
          </p:cNvPr>
          <p:cNvSpPr/>
          <p:nvPr/>
        </p:nvSpPr>
        <p:spPr>
          <a:xfrm>
            <a:off x="8390146" y="2556708"/>
            <a:ext cx="1374931" cy="1374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ED3B15-7806-9E7F-2934-65CDAFAEE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65989" y="2732551"/>
            <a:ext cx="907974" cy="9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0D8B-84E2-1EB6-5806-12E2A5BC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70245"/>
            <a:ext cx="10801350" cy="804594"/>
          </a:xfrm>
        </p:spPr>
        <p:txBody>
          <a:bodyPr/>
          <a:lstStyle/>
          <a:p>
            <a:r>
              <a:rPr lang="en-US" dirty="0" err="1"/>
              <a:t>Dönüşümü</a:t>
            </a:r>
            <a:r>
              <a:rPr lang="en-US" dirty="0"/>
              <a:t> </a:t>
            </a:r>
            <a:r>
              <a:rPr lang="en-US" dirty="0" err="1"/>
              <a:t>SağlayanTrendler</a:t>
            </a:r>
            <a:r>
              <a:rPr lang="en-US" dirty="0"/>
              <a:t>: Yeni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Durumda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411B-8AEF-3145-EAAD-90A8909F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09135"/>
            <a:ext cx="10799178" cy="804595"/>
          </a:xfrm>
        </p:spPr>
        <p:txBody>
          <a:bodyPr/>
          <a:lstStyle/>
          <a:p>
            <a:pPr indent="0">
              <a:buNone/>
            </a:pPr>
            <a:r>
              <a:rPr lang="en-US" sz="1800" b="1" dirty="0">
                <a:latin typeface="Arial"/>
                <a:cs typeface="Arial"/>
              </a:rPr>
              <a:t>Bu </a:t>
            </a:r>
            <a:r>
              <a:rPr lang="en-US" sz="1800" b="1" dirty="0" err="1">
                <a:latin typeface="Arial"/>
                <a:cs typeface="Arial"/>
              </a:rPr>
              <a:t>toparlanma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şimdiye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kadar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karşılaştığımız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hiçbir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şeye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benzemiyor</a:t>
            </a:r>
            <a:r>
              <a:rPr lang="en-US" sz="1800" b="1" dirty="0">
                <a:latin typeface="Arial"/>
                <a:cs typeface="Arial"/>
              </a:rPr>
              <a:t> - </a:t>
            </a:r>
            <a:r>
              <a:rPr lang="en-US" sz="1800" dirty="0" err="1">
                <a:latin typeface="Arial"/>
                <a:cs typeface="Arial"/>
              </a:rPr>
              <a:t>yeteneğe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olan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talep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birçok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sektörde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rekor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seviyede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işgücü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katılımı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durağanlaşırken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işsizlik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seviyeleri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yukarılarda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kalmaya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devam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ediyor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27408-349E-841D-F955-184D01F1365B}"/>
              </a:ext>
            </a:extLst>
          </p:cNvPr>
          <p:cNvSpPr/>
          <p:nvPr/>
        </p:nvSpPr>
        <p:spPr>
          <a:xfrm>
            <a:off x="0" y="3573764"/>
            <a:ext cx="12192000" cy="261399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2302F-60C6-9581-97B4-C308110A1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8909727" y="2914073"/>
            <a:ext cx="1280424" cy="1730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64EFD-DB2D-BCE4-6D55-551530D9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6153" y="3236789"/>
            <a:ext cx="1280423" cy="844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9C6355-08EC-66D6-9735-E98600AE7391}"/>
              </a:ext>
            </a:extLst>
          </p:cNvPr>
          <p:cNvSpPr txBox="1"/>
          <p:nvPr/>
        </p:nvSpPr>
        <p:spPr>
          <a:xfrm>
            <a:off x="8772951" y="4290865"/>
            <a:ext cx="2721551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cs typeface="Arial"/>
              </a:rPr>
              <a:t>81%</a:t>
            </a:r>
            <a:endParaRPr lang="en-US" sz="3000" b="1" dirty="0">
              <a:cs typeface="Arial"/>
            </a:endParaRPr>
          </a:p>
          <a:p>
            <a:pPr algn="ctr"/>
            <a:r>
              <a:rPr lang="en-US" sz="1400" b="1" dirty="0" err="1"/>
              <a:t>Çalışanların</a:t>
            </a:r>
            <a:r>
              <a:rPr lang="en-US" sz="1400" b="1" dirty="0"/>
              <a:t>, </a:t>
            </a:r>
            <a:r>
              <a:rPr lang="en-US" sz="1400" b="1" dirty="0" err="1"/>
              <a:t>işverenlerden</a:t>
            </a:r>
            <a:r>
              <a:rPr lang="en-US" sz="1400" b="1" dirty="0"/>
              <a:t> </a:t>
            </a:r>
            <a:r>
              <a:rPr lang="en-US" sz="1400" b="1" dirty="0" err="1"/>
              <a:t>bilgi</a:t>
            </a:r>
            <a:r>
              <a:rPr lang="en-US" sz="1400" b="1" dirty="0"/>
              <a:t> </a:t>
            </a:r>
            <a:r>
              <a:rPr lang="en-US" sz="1400" b="1" dirty="0" err="1"/>
              <a:t>ve</a:t>
            </a:r>
            <a:r>
              <a:rPr lang="en-US" sz="1400" b="1" dirty="0"/>
              <a:t> </a:t>
            </a:r>
            <a:r>
              <a:rPr lang="en-US" sz="1400" b="1" dirty="0" err="1"/>
              <a:t>becerilerini</a:t>
            </a:r>
            <a:r>
              <a:rPr lang="en-US" sz="1400" b="1" dirty="0"/>
              <a:t> </a:t>
            </a:r>
            <a:r>
              <a:rPr lang="en-US" sz="1400" b="1" dirty="0" err="1"/>
              <a:t>güncel</a:t>
            </a:r>
            <a:r>
              <a:rPr lang="en-US" sz="1400" b="1" dirty="0"/>
              <a:t> </a:t>
            </a:r>
            <a:r>
              <a:rPr lang="en-US" sz="1400" b="1" dirty="0" err="1"/>
              <a:t>tutmalarına</a:t>
            </a:r>
            <a:r>
              <a:rPr lang="en-US" sz="1400" b="1" dirty="0"/>
              <a:t> </a:t>
            </a:r>
            <a:r>
              <a:rPr lang="en-US" sz="1400" b="1" dirty="0" err="1"/>
              <a:t>yardımcı</a:t>
            </a:r>
            <a:r>
              <a:rPr lang="en-US" sz="1400" b="1" dirty="0"/>
              <a:t> </a:t>
            </a:r>
            <a:r>
              <a:rPr lang="en-US" sz="1400" b="1" dirty="0" err="1"/>
              <a:t>olacak</a:t>
            </a:r>
            <a:r>
              <a:rPr lang="en-US" sz="1400" b="1" dirty="0"/>
              <a:t> </a:t>
            </a:r>
            <a:r>
              <a:rPr lang="en-US" sz="1400" b="1" dirty="0" err="1"/>
              <a:t>eğitim</a:t>
            </a:r>
            <a:r>
              <a:rPr lang="en-US" sz="1400" b="1" dirty="0"/>
              <a:t> </a:t>
            </a:r>
            <a:r>
              <a:rPr lang="en-US" sz="1400" b="1" dirty="0" err="1"/>
              <a:t>programları</a:t>
            </a:r>
            <a:r>
              <a:rPr lang="en-US" sz="1400" b="1" dirty="0"/>
              <a:t> </a:t>
            </a:r>
            <a:r>
              <a:rPr lang="en-US" sz="1400" b="1" dirty="0" err="1"/>
              <a:t>bekliyor</a:t>
            </a:r>
            <a:r>
              <a:rPr lang="tr-TR" sz="1400" b="1" dirty="0"/>
              <a:t>.</a:t>
            </a:r>
          </a:p>
          <a:p>
            <a:pPr algn="ctr"/>
            <a:br>
              <a:rPr lang="en-US" sz="900" dirty="0"/>
            </a:br>
            <a:r>
              <a:rPr lang="en-US" sz="900" b="1" dirty="0"/>
              <a:t>2021: Edelman </a:t>
            </a:r>
            <a:r>
              <a:rPr lang="en-US" sz="900" b="1" dirty="0" err="1"/>
              <a:t>Güven</a:t>
            </a:r>
            <a:r>
              <a:rPr lang="en-US" sz="900" b="1" dirty="0"/>
              <a:t> </a:t>
            </a:r>
            <a:r>
              <a:rPr lang="en-US" sz="900" b="1" dirty="0" err="1"/>
              <a:t>Barometresi</a:t>
            </a:r>
            <a:r>
              <a:rPr lang="en-US" sz="900" b="1" dirty="0"/>
              <a:t>: </a:t>
            </a:r>
            <a:endParaRPr lang="tr-TR" sz="900" b="1" dirty="0"/>
          </a:p>
          <a:p>
            <a:pPr algn="ctr"/>
            <a:r>
              <a:rPr lang="en-US" sz="900" b="1" dirty="0" err="1"/>
              <a:t>İnanca</a:t>
            </a:r>
            <a:r>
              <a:rPr lang="en-US" sz="900" b="1" dirty="0"/>
              <a:t> </a:t>
            </a:r>
            <a:r>
              <a:rPr lang="en-US" sz="900" b="1" dirty="0" err="1"/>
              <a:t>Dayalı</a:t>
            </a:r>
            <a:r>
              <a:rPr lang="en-US" sz="900" b="1" dirty="0"/>
              <a:t> </a:t>
            </a:r>
            <a:r>
              <a:rPr lang="en-US" sz="900" b="1" dirty="0" err="1"/>
              <a:t>Çalışan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2B14-925A-F5C9-065C-58B49E5329CC}"/>
              </a:ext>
            </a:extLst>
          </p:cNvPr>
          <p:cNvSpPr txBox="1"/>
          <p:nvPr/>
        </p:nvSpPr>
        <p:spPr>
          <a:xfrm>
            <a:off x="695320" y="4136976"/>
            <a:ext cx="1971318" cy="1954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3000" b="1" dirty="0">
                <a:solidFill>
                  <a:schemeClr val="accent1"/>
                </a:solidFill>
                <a:cs typeface="Arial"/>
              </a:rPr>
              <a:t>5’te 1</a:t>
            </a:r>
            <a:endParaRPr lang="en-US" sz="3000" b="1" dirty="0">
              <a:cs typeface="Arial"/>
            </a:endParaRPr>
          </a:p>
          <a:p>
            <a:pPr algn="ctr"/>
            <a:r>
              <a:rPr lang="tr-TR" sz="1400" b="1" dirty="0"/>
              <a:t>K</a:t>
            </a:r>
            <a:r>
              <a:rPr lang="en-US" sz="1400" b="1" dirty="0" err="1"/>
              <a:t>uruluşlar</a:t>
            </a:r>
            <a:r>
              <a:rPr lang="en-US" sz="1400" b="1" dirty="0"/>
              <a:t> </a:t>
            </a:r>
            <a:r>
              <a:rPr lang="tr-TR" sz="1400" b="1" dirty="0"/>
              <a:t>k</a:t>
            </a:r>
            <a:r>
              <a:rPr lang="en-US" sz="1400" b="1" dirty="0" err="1"/>
              <a:t>üresel</a:t>
            </a:r>
            <a:r>
              <a:rPr lang="en-US" sz="1400" b="1" dirty="0"/>
              <a:t> </a:t>
            </a:r>
            <a:r>
              <a:rPr lang="en-US" sz="1400" b="1" dirty="0" err="1"/>
              <a:t>olarak</a:t>
            </a:r>
            <a:r>
              <a:rPr lang="en-US" sz="1400" b="1" dirty="0"/>
              <a:t> </a:t>
            </a:r>
            <a:r>
              <a:rPr lang="en-US" sz="1400" b="1" dirty="0" err="1"/>
              <a:t>teknoloji</a:t>
            </a:r>
            <a:r>
              <a:rPr lang="tr-TR" sz="1400" b="1" dirty="0"/>
              <a:t> alanındaki</a:t>
            </a:r>
            <a:r>
              <a:rPr lang="en-US" sz="1400" b="1" dirty="0"/>
              <a:t> </a:t>
            </a:r>
            <a:r>
              <a:rPr lang="en-US" sz="1400" b="1" dirty="0" err="1"/>
              <a:t>yete</a:t>
            </a:r>
            <a:r>
              <a:rPr lang="tr-TR" sz="1400" b="1" dirty="0" err="1"/>
              <a:t>nekleri</a:t>
            </a:r>
            <a:r>
              <a:rPr lang="en-US" sz="1400" b="1" dirty="0"/>
              <a:t> </a:t>
            </a:r>
            <a:r>
              <a:rPr lang="en-US" sz="1400" b="1" dirty="0" err="1"/>
              <a:t>bulmakta</a:t>
            </a:r>
            <a:r>
              <a:rPr lang="en-US" sz="1400" b="1" dirty="0"/>
              <a:t> </a:t>
            </a:r>
            <a:r>
              <a:rPr lang="en-US" sz="1400" b="1" dirty="0" err="1"/>
              <a:t>sorun</a:t>
            </a:r>
            <a:r>
              <a:rPr lang="en-US" sz="1400" b="1" dirty="0"/>
              <a:t> </a:t>
            </a:r>
            <a:r>
              <a:rPr lang="en-US" sz="1400" b="1" dirty="0" err="1"/>
              <a:t>yaşıyor</a:t>
            </a:r>
            <a:br>
              <a:rPr lang="en-US" sz="1400" dirty="0"/>
            </a:br>
            <a:br>
              <a:rPr lang="en-US" sz="900" dirty="0"/>
            </a:br>
            <a:r>
              <a:rPr lang="en-US" sz="900" b="1" dirty="0" err="1">
                <a:cs typeface="Arial"/>
              </a:rPr>
              <a:t>ManpowerGroup:Büyük</a:t>
            </a:r>
            <a:r>
              <a:rPr lang="en-US" sz="900" b="1" dirty="0">
                <a:cs typeface="Arial"/>
              </a:rPr>
              <a:t> </a:t>
            </a:r>
            <a:r>
              <a:rPr lang="en-US" sz="900" b="1" dirty="0" err="1">
                <a:cs typeface="Arial"/>
              </a:rPr>
              <a:t>Gerçekleşme</a:t>
            </a:r>
            <a:r>
              <a:rPr lang="en-US" sz="900" b="1" dirty="0">
                <a:cs typeface="Arial"/>
              </a:rPr>
              <a:t> 2022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906D9-6E00-1E3A-C2B0-72DD237B918B}"/>
              </a:ext>
            </a:extLst>
          </p:cNvPr>
          <p:cNvSpPr txBox="1"/>
          <p:nvPr/>
        </p:nvSpPr>
        <p:spPr>
          <a:xfrm>
            <a:off x="4381162" y="4260087"/>
            <a:ext cx="3427506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rgbClr val="5C7D70"/>
                </a:solidFill>
                <a:cs typeface="Arial"/>
              </a:rPr>
              <a:t>5 </a:t>
            </a:r>
            <a:r>
              <a:rPr lang="tr-TR" sz="3000" b="1" dirty="0">
                <a:solidFill>
                  <a:srgbClr val="5C7D70"/>
                </a:solidFill>
                <a:cs typeface="Arial"/>
              </a:rPr>
              <a:t>Milyon İş</a:t>
            </a:r>
            <a:endParaRPr lang="en-US" sz="3000" b="1" dirty="0">
              <a:solidFill>
                <a:srgbClr val="5C7D70"/>
              </a:solidFill>
              <a:cs typeface="Arial"/>
            </a:endParaRPr>
          </a:p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insanlar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makineler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bölümündeki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ayarlama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değiştirebilir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çıkması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beklenen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97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yeni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fazlasıyla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dengelenebilir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/>
            </a:br>
            <a:br>
              <a:rPr lang="en-US" sz="900" dirty="0"/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WEF: 2021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İşlerin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Geleceği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Raporu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01FB0C-3C2F-5A53-D906-8B1B983189D9}"/>
              </a:ext>
            </a:extLst>
          </p:cNvPr>
          <p:cNvCxnSpPr>
            <a:cxnSpLocks/>
          </p:cNvCxnSpPr>
          <p:nvPr/>
        </p:nvCxnSpPr>
        <p:spPr>
          <a:xfrm>
            <a:off x="2956231" y="3854258"/>
            <a:ext cx="0" cy="2053005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1AA9D-45F8-85C1-2DF3-33E712B7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6200000" flipV="1">
            <a:off x="2477960" y="3705911"/>
            <a:ext cx="3014076" cy="15450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7ACFF8-75B7-6F9B-A97C-176C3ED62BAF}"/>
              </a:ext>
            </a:extLst>
          </p:cNvPr>
          <p:cNvCxnSpPr>
            <a:cxnSpLocks/>
          </p:cNvCxnSpPr>
          <p:nvPr/>
        </p:nvCxnSpPr>
        <p:spPr>
          <a:xfrm>
            <a:off x="8227105" y="3860530"/>
            <a:ext cx="0" cy="2053005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5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101F-226E-4F56-5E9D-F90B96B1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256" y="512763"/>
            <a:ext cx="4876418" cy="5802579"/>
          </a:xfrm>
        </p:spPr>
        <p:txBody>
          <a:bodyPr anchor="ctr" anchorCtr="0"/>
          <a:lstStyle/>
          <a:p>
            <a:r>
              <a:rPr lang="en-US" sz="1600" b="0" dirty="0">
                <a:latin typeface="Arial"/>
                <a:cs typeface="Arial"/>
              </a:rPr>
              <a:t>“</a:t>
            </a:r>
            <a:r>
              <a:rPr lang="en-US" sz="1600" b="0" dirty="0" err="1">
                <a:latin typeface="Arial"/>
                <a:cs typeface="Arial"/>
              </a:rPr>
              <a:t>Raporumuz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yaşadığımız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ekonomik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rüzgarlar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göz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önüne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alındığında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işgücü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piyasalarının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yumuşadığına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istihdam beklentilerinin </a:t>
            </a:r>
            <a:r>
              <a:rPr lang="en-US" sz="1600" b="0" dirty="0" err="1">
                <a:latin typeface="Arial"/>
                <a:cs typeface="Arial"/>
              </a:rPr>
              <a:t>daha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düşük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hareket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ettiğine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dair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erken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işaretler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olduğunu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bize </a:t>
            </a:r>
            <a:r>
              <a:rPr lang="en-US" sz="1600" b="0" dirty="0" err="1">
                <a:latin typeface="Arial"/>
                <a:cs typeface="Arial"/>
              </a:rPr>
              <a:t>gösteriyor</a:t>
            </a:r>
            <a:r>
              <a:rPr lang="en-US" sz="1600" b="0" dirty="0">
                <a:latin typeface="Arial"/>
                <a:cs typeface="Arial"/>
              </a:rPr>
              <a:t>. </a:t>
            </a:r>
            <a:r>
              <a:rPr lang="en-US" sz="1600" b="0" dirty="0" err="1">
                <a:latin typeface="Arial"/>
                <a:cs typeface="Arial"/>
              </a:rPr>
              <a:t>İşverenler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bazı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alanlarda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işe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alım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planlarını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azaltmaya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başladıklarını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belirtseler</a:t>
            </a:r>
            <a:r>
              <a:rPr lang="en-US" sz="1600" b="0" dirty="0">
                <a:latin typeface="Arial"/>
                <a:cs typeface="Arial"/>
              </a:rPr>
              <a:t> de BT, </a:t>
            </a:r>
            <a:r>
              <a:rPr lang="en-US" sz="1600" b="0" dirty="0" err="1">
                <a:latin typeface="Arial"/>
                <a:cs typeface="Arial"/>
              </a:rPr>
              <a:t>lojistik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finans</a:t>
            </a:r>
            <a:r>
              <a:rPr lang="tr-TR" sz="1600" b="0" dirty="0">
                <a:latin typeface="Arial"/>
                <a:cs typeface="Arial"/>
              </a:rPr>
              <a:t> sektörleri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dahil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olmak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üzere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belirli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bilgi ve </a:t>
            </a:r>
            <a:r>
              <a:rPr lang="en-US" sz="1600" b="0" dirty="0" err="1">
                <a:latin typeface="Arial"/>
                <a:cs typeface="Arial"/>
              </a:rPr>
              <a:t>becerilere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yönelik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taleplerin fazlaca olduğunu görüyoruz. Günümüz ekonomik sorunların ve </a:t>
            </a:r>
            <a:r>
              <a:rPr lang="en-US" sz="1600" b="0" dirty="0" err="1">
                <a:latin typeface="Arial"/>
                <a:cs typeface="Arial"/>
              </a:rPr>
              <a:t>ücretlerdeki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değer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kaybının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yaşandığı bugünlerde, </a:t>
            </a:r>
            <a:r>
              <a:rPr lang="en-US" sz="1600" b="0" dirty="0" err="1">
                <a:latin typeface="Arial"/>
                <a:cs typeface="Arial"/>
              </a:rPr>
              <a:t>şirketlerin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çalışanlarını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bağlılık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elde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tutma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konusunda</a:t>
            </a:r>
            <a:r>
              <a:rPr lang="en-US" sz="1600" b="0" dirty="0">
                <a:latin typeface="Arial"/>
                <a:cs typeface="Arial"/>
              </a:rPr>
              <a:t> her </a:t>
            </a:r>
            <a:r>
              <a:rPr lang="en-US" sz="1600" b="0" dirty="0" err="1">
                <a:latin typeface="Arial"/>
                <a:cs typeface="Arial"/>
              </a:rPr>
              <a:t>zamankinden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daha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fazla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düşünmesi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ve çabalaması </a:t>
            </a:r>
            <a:r>
              <a:rPr lang="en-US" sz="1600" b="0" dirty="0" err="1">
                <a:latin typeface="Arial"/>
                <a:cs typeface="Arial"/>
              </a:rPr>
              <a:t>gerekiyor</a:t>
            </a:r>
            <a:r>
              <a:rPr lang="en-US" sz="1600" b="0" dirty="0">
                <a:latin typeface="Arial"/>
                <a:cs typeface="Arial"/>
              </a:rPr>
              <a:t>– b</a:t>
            </a:r>
            <a:r>
              <a:rPr lang="tr-TR" sz="1600" b="0" dirty="0" err="1">
                <a:latin typeface="Arial"/>
                <a:cs typeface="Arial"/>
              </a:rPr>
              <a:t>elirli</a:t>
            </a:r>
            <a:r>
              <a:rPr lang="tr-TR" sz="1600" b="0" dirty="0">
                <a:latin typeface="Arial"/>
                <a:cs typeface="Arial"/>
              </a:rPr>
              <a:t> bir </a:t>
            </a:r>
            <a:r>
              <a:rPr lang="en-US" sz="1600" b="0" dirty="0" err="1">
                <a:latin typeface="Arial"/>
                <a:cs typeface="Arial"/>
              </a:rPr>
              <a:t>ücretle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başlayabilir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ancak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verilerimiz</a:t>
            </a:r>
            <a:r>
              <a:rPr lang="en-US" sz="1600" b="0" dirty="0">
                <a:latin typeface="Arial"/>
                <a:cs typeface="Arial"/>
              </a:rPr>
              <a:t> bize </a:t>
            </a:r>
            <a:r>
              <a:rPr lang="en-US" sz="1600" b="0" dirty="0" err="1">
                <a:latin typeface="Arial"/>
                <a:cs typeface="Arial"/>
              </a:rPr>
              <a:t>esnekliğin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kariyer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gelişiminin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amaca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yönelik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çalışmanın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birçok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çalışan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için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maaş</a:t>
            </a:r>
            <a:r>
              <a:rPr lang="tr-TR" sz="1600" b="0" dirty="0" err="1">
                <a:latin typeface="Arial"/>
                <a:cs typeface="Arial"/>
              </a:rPr>
              <a:t>larının</a:t>
            </a:r>
            <a:r>
              <a:rPr lang="en-US" sz="1600" b="0" dirty="0">
                <a:latin typeface="Arial"/>
                <a:cs typeface="Arial"/>
              </a:rPr>
              <a:t> %5'ine varan </a:t>
            </a:r>
            <a:r>
              <a:rPr lang="tr-TR" sz="1600" b="0" dirty="0">
                <a:latin typeface="Arial"/>
                <a:cs typeface="Arial"/>
              </a:rPr>
              <a:t>bir </a:t>
            </a:r>
            <a:r>
              <a:rPr lang="en-US" sz="1600" b="0" dirty="0" err="1">
                <a:latin typeface="Arial"/>
                <a:cs typeface="Arial"/>
              </a:rPr>
              <a:t>değerde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olduğunu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söylüyor</a:t>
            </a:r>
            <a:r>
              <a:rPr lang="en-US" sz="1600" b="0" dirty="0">
                <a:latin typeface="Arial"/>
                <a:cs typeface="Arial"/>
              </a:rPr>
              <a:t>. </a:t>
            </a:r>
            <a:r>
              <a:rPr lang="en-US" sz="1600" b="0" dirty="0" err="1">
                <a:latin typeface="Arial"/>
                <a:cs typeface="Arial"/>
              </a:rPr>
              <a:t>Şirketlerin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rekabet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gücünü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korumak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için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ihtiyaç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duydukları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yetenekleri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çekmeleri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ve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elde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tutmaları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için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yapılacak </a:t>
            </a:r>
            <a:r>
              <a:rPr lang="en-US" sz="1600" b="0" dirty="0" err="1">
                <a:latin typeface="Arial"/>
                <a:cs typeface="Arial"/>
              </a:rPr>
              <a:t>pek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çok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tr-TR" sz="1600" b="0" dirty="0">
                <a:latin typeface="Arial"/>
                <a:cs typeface="Arial"/>
              </a:rPr>
              <a:t>şey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mevcut</a:t>
            </a:r>
            <a:r>
              <a:rPr lang="en-US" sz="1600" b="0" dirty="0">
                <a:latin typeface="Arial"/>
                <a:cs typeface="Arial"/>
              </a:rPr>
              <a:t>.”</a:t>
            </a:r>
            <a:endParaRPr lang="tr-TR" sz="1600" b="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– Jonas Prising, Chairman &amp; CEO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259ED627-0A27-3CDE-1D47-DCBB0E433566}"/>
              </a:ext>
            </a:extLst>
          </p:cNvPr>
          <p:cNvSpPr/>
          <p:nvPr/>
        </p:nvSpPr>
        <p:spPr>
          <a:xfrm rot="5400000">
            <a:off x="88353" y="394629"/>
            <a:ext cx="5832360" cy="6009066"/>
          </a:xfrm>
          <a:prstGeom prst="round2SameRect">
            <a:avLst>
              <a:gd name="adj1" fmla="val 1890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5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0896-5118-B1F7-FF3D-59EEC758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468" y="2134877"/>
            <a:ext cx="3931652" cy="3634807"/>
          </a:xfrm>
        </p:spPr>
        <p:txBody>
          <a:bodyPr/>
          <a:lstStyle/>
          <a:p>
            <a:r>
              <a:rPr lang="en-US" dirty="0"/>
              <a:t>ManpowerGroup </a:t>
            </a:r>
            <a:r>
              <a:rPr lang="en-US" dirty="0" err="1"/>
              <a:t>İstihdama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Bakış</a:t>
            </a:r>
            <a:r>
              <a:rPr lang="en-US" dirty="0"/>
              <a:t> </a:t>
            </a:r>
            <a:r>
              <a:rPr lang="en-US" dirty="0" err="1"/>
              <a:t>Araştırması</a:t>
            </a:r>
            <a:r>
              <a:rPr lang="en-US" dirty="0"/>
              <a:t> </a:t>
            </a:r>
            <a:r>
              <a:rPr lang="en-US" dirty="0" err="1"/>
              <a:t>Hakkında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B0CF61-B846-0878-0347-C5624B507388}"/>
              </a:ext>
            </a:extLst>
          </p:cNvPr>
          <p:cNvSpPr/>
          <p:nvPr/>
        </p:nvSpPr>
        <p:spPr>
          <a:xfrm>
            <a:off x="8055837" y="1058503"/>
            <a:ext cx="1592097" cy="15920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E779D5-0606-B27A-EA27-6CE72C3A4922}"/>
              </a:ext>
            </a:extLst>
          </p:cNvPr>
          <p:cNvSpPr/>
          <p:nvPr/>
        </p:nvSpPr>
        <p:spPr>
          <a:xfrm>
            <a:off x="8164421" y="1167087"/>
            <a:ext cx="1374931" cy="1374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B8B4D08-AD15-3E7A-5E3E-6A1353F39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3998" y="1420238"/>
            <a:ext cx="869576" cy="8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0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C8E0A20-E450-B3E0-C6C5-65F4A0D4D099}"/>
              </a:ext>
            </a:extLst>
          </p:cNvPr>
          <p:cNvSpPr/>
          <p:nvPr/>
        </p:nvSpPr>
        <p:spPr>
          <a:xfrm>
            <a:off x="695325" y="4477904"/>
            <a:ext cx="7583436" cy="1057775"/>
          </a:xfrm>
          <a:prstGeom prst="roundRect">
            <a:avLst>
              <a:gd name="adj" fmla="val 6835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CA64789-5303-1391-352F-3E8B4B0F5C45}"/>
              </a:ext>
            </a:extLst>
          </p:cNvPr>
          <p:cNvSpPr/>
          <p:nvPr/>
        </p:nvSpPr>
        <p:spPr>
          <a:xfrm>
            <a:off x="677037" y="3588536"/>
            <a:ext cx="7583436" cy="983464"/>
          </a:xfrm>
          <a:prstGeom prst="roundRect">
            <a:avLst>
              <a:gd name="adj" fmla="val 6835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332F-5FC9-B37D-34D0-80623833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93697"/>
            <a:ext cx="10295763" cy="13276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/>
                <a:cs typeface="Arial"/>
              </a:rPr>
              <a:t>ManpowerGroup </a:t>
            </a:r>
            <a:r>
              <a:rPr lang="en-US" sz="1800" dirty="0" err="1">
                <a:latin typeface="Arial" panose="020B0604020202020204"/>
                <a:cs typeface="Arial"/>
              </a:rPr>
              <a:t>İstihdama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Genel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Bakış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Anketi</a:t>
            </a:r>
            <a:r>
              <a:rPr lang="en-US" sz="1800" dirty="0">
                <a:latin typeface="Arial" panose="020B0604020202020204"/>
                <a:cs typeface="Arial"/>
              </a:rPr>
              <a:t>, </a:t>
            </a:r>
            <a:r>
              <a:rPr lang="en-US" sz="1800" dirty="0" err="1">
                <a:latin typeface="Arial" panose="020B0604020202020204"/>
                <a:cs typeface="Arial"/>
              </a:rPr>
              <a:t>küresel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olarak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önemli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bir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ekonomik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gösterge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olarak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kullanılan</a:t>
            </a:r>
            <a:r>
              <a:rPr lang="en-US" sz="1800" dirty="0">
                <a:latin typeface="Arial" panose="020B0604020202020204"/>
                <a:cs typeface="Arial"/>
              </a:rPr>
              <a:t>, </a:t>
            </a:r>
            <a:r>
              <a:rPr lang="en-US" sz="1800" dirty="0" err="1">
                <a:latin typeface="Arial" panose="020B0604020202020204"/>
                <a:cs typeface="Arial"/>
              </a:rPr>
              <a:t>türünün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en</a:t>
            </a:r>
            <a:r>
              <a:rPr lang="tr-TR" dirty="0">
                <a:latin typeface="Arial" panose="020B0604020202020204"/>
                <a:cs typeface="Arial"/>
              </a:rPr>
              <a:t> k</a:t>
            </a:r>
            <a:r>
              <a:rPr lang="en-US" sz="1800" dirty="0" err="1">
                <a:latin typeface="Arial" panose="020B0604020202020204"/>
                <a:cs typeface="Arial"/>
              </a:rPr>
              <a:t>apsamlı</a:t>
            </a:r>
            <a:r>
              <a:rPr lang="en-US" sz="1800" dirty="0">
                <a:latin typeface="Arial" panose="020B0604020202020204"/>
                <a:cs typeface="Arial"/>
              </a:rPr>
              <a:t>, </a:t>
            </a:r>
            <a:r>
              <a:rPr lang="en-US" sz="1800" dirty="0" err="1">
                <a:latin typeface="Arial" panose="020B0604020202020204"/>
                <a:cs typeface="Arial"/>
              </a:rPr>
              <a:t>ileriye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dönük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istihdam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anketidir</a:t>
            </a:r>
            <a:r>
              <a:rPr lang="en-US" sz="1800" dirty="0">
                <a:latin typeface="Arial" panose="020B0604020202020204"/>
                <a:cs typeface="Arial"/>
              </a:rPr>
              <a:t>. Net </a:t>
            </a:r>
            <a:r>
              <a:rPr lang="en-US" sz="1800" dirty="0" err="1">
                <a:latin typeface="Arial" panose="020B0604020202020204"/>
                <a:cs typeface="Arial"/>
              </a:rPr>
              <a:t>İstihdam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Görünümü</a:t>
            </a:r>
            <a:r>
              <a:rPr lang="en-US" sz="1800" dirty="0">
                <a:latin typeface="Arial" panose="020B0604020202020204"/>
                <a:cs typeface="Arial"/>
              </a:rPr>
              <a:t>, </a:t>
            </a:r>
            <a:r>
              <a:rPr lang="en-US" sz="1800" dirty="0" err="1">
                <a:latin typeface="Arial" panose="020B0604020202020204"/>
                <a:cs typeface="Arial"/>
              </a:rPr>
              <a:t>işe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alım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faaliyetlerinde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artış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bekleyen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işverenlerin</a:t>
            </a:r>
            <a:r>
              <a:rPr lang="tr-TR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yüzdesi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alınarak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ve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bundan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işe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alım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faaliyetlerinde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düşüş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bekleyen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işverenlerin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yüzdesi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çıkarılarak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elde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edilmektedir</a:t>
            </a:r>
            <a:r>
              <a:rPr lang="en-US" sz="1800" dirty="0">
                <a:latin typeface="Arial" panose="020B0604020202020204"/>
                <a:cs typeface="Arial"/>
              </a:rPr>
              <a:t>.</a:t>
            </a:r>
            <a:r>
              <a:rPr lang="tr-TR" sz="1800" dirty="0">
                <a:latin typeface="Arial" panose="020B0604020202020204"/>
                <a:cs typeface="Arial"/>
              </a:rPr>
              <a:t> </a:t>
            </a:r>
            <a:r>
              <a:rPr lang="en-US" sz="1800" dirty="0">
                <a:latin typeface="Arial" panose="020B0604020202020204"/>
                <a:cs typeface="Arial"/>
              </a:rPr>
              <a:t>1962'den </a:t>
            </a:r>
            <a:r>
              <a:rPr lang="en-US" sz="1800" dirty="0" err="1">
                <a:latin typeface="Arial" panose="020B0604020202020204"/>
                <a:cs typeface="Arial"/>
              </a:rPr>
              <a:t>beri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devam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eden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çeşitli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faktörler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ve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anketin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başarısının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altında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yatan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nedenler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aşağıda</a:t>
            </a:r>
            <a:r>
              <a:rPr lang="en-US" sz="1800" dirty="0">
                <a:latin typeface="Arial" panose="020B0604020202020204"/>
                <a:cs typeface="Arial"/>
              </a:rPr>
              <a:t> </a:t>
            </a:r>
            <a:r>
              <a:rPr lang="en-US" sz="1800" dirty="0" err="1">
                <a:latin typeface="Arial" panose="020B0604020202020204"/>
                <a:cs typeface="Arial"/>
              </a:rPr>
              <a:t>açıklanmıştır</a:t>
            </a:r>
            <a:r>
              <a:rPr lang="en-US" sz="1800" dirty="0">
                <a:latin typeface="Arial" panose="020B0604020202020204"/>
                <a:cs typeface="Arial"/>
              </a:rPr>
              <a:t>:</a:t>
            </a:r>
            <a:endParaRPr lang="en-US" sz="1800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19B88ED-051C-F4F6-11A7-144C4FDB122B}"/>
              </a:ext>
            </a:extLst>
          </p:cNvPr>
          <p:cNvSpPr/>
          <p:nvPr/>
        </p:nvSpPr>
        <p:spPr>
          <a:xfrm>
            <a:off x="8700388" y="5984611"/>
            <a:ext cx="1963284" cy="406287"/>
          </a:xfrm>
          <a:prstGeom prst="round2SameRect">
            <a:avLst>
              <a:gd name="adj1" fmla="val 16667"/>
              <a:gd name="adj2" fmla="val 15100"/>
            </a:avLst>
          </a:prstGeom>
          <a:gradFill>
            <a:gsLst>
              <a:gs pos="0">
                <a:srgbClr val="386097"/>
              </a:gs>
              <a:gs pos="50000">
                <a:srgbClr val="3893CD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err="1">
                <a:solidFill>
                  <a:srgbClr val="FFFFFF"/>
                </a:solidFill>
              </a:rPr>
              <a:t>Datayları</a:t>
            </a:r>
            <a:r>
              <a:rPr lang="tr-TR" sz="1200" b="1" dirty="0">
                <a:solidFill>
                  <a:srgbClr val="FFFFFF"/>
                </a:solidFill>
              </a:rPr>
              <a:t> İnceleyin: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63F8BAC-09FA-CDE5-7C73-B7B18E097E6A}"/>
              </a:ext>
            </a:extLst>
          </p:cNvPr>
          <p:cNvSpPr/>
          <p:nvPr/>
        </p:nvSpPr>
        <p:spPr>
          <a:xfrm>
            <a:off x="8386917" y="3029584"/>
            <a:ext cx="3107588" cy="2823051"/>
          </a:xfrm>
          <a:prstGeom prst="roundRect">
            <a:avLst>
              <a:gd name="adj" fmla="val 2092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1E6C35-9CC9-C25D-9EA6-2D6B8B5C4735}"/>
              </a:ext>
            </a:extLst>
          </p:cNvPr>
          <p:cNvSpPr/>
          <p:nvPr/>
        </p:nvSpPr>
        <p:spPr>
          <a:xfrm>
            <a:off x="646746" y="2837117"/>
            <a:ext cx="7583436" cy="798831"/>
          </a:xfrm>
          <a:prstGeom prst="roundRect">
            <a:avLst>
              <a:gd name="adj" fmla="val 6835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9E95D-66F4-1D53-C296-15CEDDC9514D}"/>
              </a:ext>
            </a:extLst>
          </p:cNvPr>
          <p:cNvSpPr txBox="1"/>
          <p:nvPr/>
        </p:nvSpPr>
        <p:spPr>
          <a:xfrm>
            <a:off x="8700388" y="3236533"/>
            <a:ext cx="2480645" cy="26314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US" sz="900" b="1" dirty="0" err="1"/>
              <a:t>Araştırma</a:t>
            </a:r>
            <a:r>
              <a:rPr lang="en-US" sz="900" b="1" dirty="0"/>
              <a:t> </a:t>
            </a:r>
            <a:r>
              <a:rPr lang="en-US" sz="900" b="1" dirty="0" err="1"/>
              <a:t>Metodolojisi</a:t>
            </a:r>
            <a:endParaRPr lang="en-US" sz="900" b="1" dirty="0"/>
          </a:p>
          <a:p>
            <a:pPr lvl="0">
              <a:defRPr/>
            </a:pPr>
            <a:endParaRPr lang="en-US" sz="900" dirty="0"/>
          </a:p>
          <a:p>
            <a:pPr lvl="0">
              <a:defRPr/>
            </a:pPr>
            <a:r>
              <a:rPr lang="en-US" sz="900" dirty="0" err="1"/>
              <a:t>İstihdam</a:t>
            </a:r>
            <a:r>
              <a:rPr lang="en-US" sz="900" dirty="0"/>
              <a:t> </a:t>
            </a:r>
            <a:r>
              <a:rPr lang="en-US" sz="900" dirty="0" err="1"/>
              <a:t>Görünümü</a:t>
            </a:r>
            <a:r>
              <a:rPr lang="en-US" sz="900" dirty="0"/>
              <a:t> </a:t>
            </a:r>
            <a:r>
              <a:rPr lang="en-US" sz="900" dirty="0" err="1"/>
              <a:t>verilerinin</a:t>
            </a:r>
            <a:r>
              <a:rPr lang="en-US" sz="900" dirty="0"/>
              <a:t> </a:t>
            </a:r>
            <a:r>
              <a:rPr lang="en-US" sz="900" dirty="0" err="1"/>
              <a:t>toplanması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için</a:t>
            </a:r>
            <a:r>
              <a:rPr lang="en-US" sz="900" dirty="0"/>
              <a:t> </a:t>
            </a:r>
            <a:r>
              <a:rPr lang="en-US" sz="900" dirty="0" err="1"/>
              <a:t>kullanılan</a:t>
            </a:r>
            <a:r>
              <a:rPr lang="en-US" sz="900" dirty="0"/>
              <a:t> </a:t>
            </a:r>
            <a:r>
              <a:rPr lang="en-US" sz="900" dirty="0" err="1"/>
              <a:t>metodoloji</a:t>
            </a:r>
            <a:r>
              <a:rPr lang="en-US" sz="900" dirty="0"/>
              <a:t>, 2022 2. </a:t>
            </a:r>
            <a:r>
              <a:rPr lang="en-US" sz="900" dirty="0" err="1"/>
              <a:t>Çeyrek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raporu</a:t>
            </a:r>
            <a:r>
              <a:rPr lang="en-US" sz="900" dirty="0"/>
              <a:t> </a:t>
            </a:r>
            <a:r>
              <a:rPr lang="en-US" sz="900" dirty="0" err="1"/>
              <a:t>için</a:t>
            </a:r>
            <a:r>
              <a:rPr lang="en-US" sz="900" dirty="0"/>
              <a:t> 40 </a:t>
            </a:r>
            <a:r>
              <a:rPr lang="en-US" sz="900" dirty="0" err="1"/>
              <a:t>pazarda</a:t>
            </a:r>
            <a:r>
              <a:rPr lang="en-US" sz="900" dirty="0"/>
              <a:t> </a:t>
            </a:r>
            <a:r>
              <a:rPr lang="en-US" sz="900" dirty="0" err="1"/>
              <a:t>dijitalleştirilmiştir</a:t>
            </a:r>
            <a:r>
              <a:rPr lang="en-US" sz="900" dirty="0"/>
              <a:t>.</a:t>
            </a:r>
          </a:p>
          <a:p>
            <a:pPr lvl="0">
              <a:defRPr/>
            </a:pPr>
            <a:r>
              <a:rPr lang="en-US" sz="900" dirty="0" err="1"/>
              <a:t>Önceki</a:t>
            </a:r>
            <a:r>
              <a:rPr lang="en-US" sz="900" dirty="0"/>
              <a:t> </a:t>
            </a:r>
            <a:r>
              <a:rPr lang="en-US" sz="900" dirty="0" err="1"/>
              <a:t>çeyreklerde</a:t>
            </a:r>
            <a:r>
              <a:rPr lang="en-US" sz="900" dirty="0"/>
              <a:t> </a:t>
            </a:r>
            <a:r>
              <a:rPr lang="en-US" sz="900" dirty="0" err="1"/>
              <a:t>katılımcılara</a:t>
            </a:r>
            <a:r>
              <a:rPr lang="en-US" sz="900" dirty="0"/>
              <a:t> </a:t>
            </a:r>
            <a:r>
              <a:rPr lang="en-US" sz="900" dirty="0" err="1"/>
              <a:t>telefonla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ulaşılmıştır</a:t>
            </a:r>
            <a:r>
              <a:rPr lang="en-US" sz="900" dirty="0"/>
              <a:t>. </a:t>
            </a:r>
            <a:r>
              <a:rPr lang="en-US" sz="900" dirty="0" err="1"/>
              <a:t>Ancak</a:t>
            </a:r>
            <a:r>
              <a:rPr lang="en-US" sz="900" dirty="0"/>
              <a:t> </a:t>
            </a:r>
            <a:r>
              <a:rPr lang="en-US" sz="900" dirty="0" err="1"/>
              <a:t>uzaktan</a:t>
            </a:r>
            <a:r>
              <a:rPr lang="en-US" sz="900" dirty="0"/>
              <a:t> </a:t>
            </a:r>
            <a:r>
              <a:rPr lang="en-US" sz="900" dirty="0" err="1"/>
              <a:t>çalışmaya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geçilmesi</a:t>
            </a:r>
            <a:r>
              <a:rPr lang="en-US" sz="900" dirty="0"/>
              <a:t> </a:t>
            </a:r>
            <a:r>
              <a:rPr lang="en-US" sz="900" dirty="0" err="1"/>
              <a:t>ve</a:t>
            </a:r>
            <a:r>
              <a:rPr lang="en-US" sz="900" dirty="0"/>
              <a:t> </a:t>
            </a:r>
            <a:r>
              <a:rPr lang="en-US" sz="900" dirty="0" err="1"/>
              <a:t>internetin</a:t>
            </a:r>
            <a:r>
              <a:rPr lang="en-US" sz="900" dirty="0"/>
              <a:t> </a:t>
            </a:r>
            <a:r>
              <a:rPr lang="en-US" sz="900" dirty="0" err="1"/>
              <a:t>çalışma</a:t>
            </a:r>
            <a:r>
              <a:rPr lang="en-US" sz="900" dirty="0"/>
              <a:t> </a:t>
            </a:r>
            <a:r>
              <a:rPr lang="en-US" sz="900" dirty="0" err="1"/>
              <a:t>hayatında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giderek</a:t>
            </a:r>
            <a:r>
              <a:rPr lang="en-US" sz="900" dirty="0"/>
              <a:t> </a:t>
            </a:r>
            <a:r>
              <a:rPr lang="en-US" sz="900" dirty="0" err="1"/>
              <a:t>daha</a:t>
            </a:r>
            <a:r>
              <a:rPr lang="en-US" sz="900" dirty="0"/>
              <a:t> </a:t>
            </a:r>
            <a:r>
              <a:rPr lang="en-US" sz="900" dirty="0" err="1"/>
              <a:t>aktif</a:t>
            </a:r>
            <a:r>
              <a:rPr lang="en-US" sz="900" dirty="0"/>
              <a:t> </a:t>
            </a:r>
            <a:r>
              <a:rPr lang="en-US" sz="900" dirty="0" err="1"/>
              <a:t>bir</a:t>
            </a:r>
            <a:r>
              <a:rPr lang="en-US" sz="900" dirty="0"/>
              <a:t> </a:t>
            </a:r>
            <a:r>
              <a:rPr lang="en-US" sz="900" dirty="0" err="1"/>
              <a:t>rol</a:t>
            </a:r>
            <a:r>
              <a:rPr lang="en-US" sz="900" dirty="0"/>
              <a:t> </a:t>
            </a:r>
            <a:r>
              <a:rPr lang="en-US" sz="900" dirty="0" err="1"/>
              <a:t>oynamasıyla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birlikte</a:t>
            </a:r>
            <a:r>
              <a:rPr lang="en-US" sz="900" dirty="0"/>
              <a:t> </a:t>
            </a:r>
            <a:r>
              <a:rPr lang="en-US" sz="900" dirty="0" err="1"/>
              <a:t>katılımcıların</a:t>
            </a:r>
            <a:r>
              <a:rPr lang="en-US" sz="900" dirty="0"/>
              <a:t> </a:t>
            </a:r>
            <a:r>
              <a:rPr lang="en-US" sz="900" dirty="0" err="1"/>
              <a:t>görüşleri</a:t>
            </a:r>
            <a:r>
              <a:rPr lang="en-US" sz="900" dirty="0"/>
              <a:t> </a:t>
            </a:r>
            <a:r>
              <a:rPr lang="en-US" sz="900" dirty="0" err="1"/>
              <a:t>artık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çevrimiçi</a:t>
            </a:r>
            <a:r>
              <a:rPr lang="en-US" sz="900" dirty="0"/>
              <a:t> </a:t>
            </a:r>
            <a:r>
              <a:rPr lang="en-US" sz="900" dirty="0" err="1"/>
              <a:t>ortamda</a:t>
            </a:r>
            <a:r>
              <a:rPr lang="en-US" sz="900" dirty="0"/>
              <a:t> </a:t>
            </a:r>
            <a:r>
              <a:rPr lang="en-US" sz="900" dirty="0" err="1"/>
              <a:t>alınmaktadır</a:t>
            </a:r>
            <a:r>
              <a:rPr lang="en-US" sz="900" dirty="0"/>
              <a:t>.</a:t>
            </a:r>
          </a:p>
          <a:p>
            <a:pPr lvl="0">
              <a:defRPr/>
            </a:pPr>
            <a:endParaRPr lang="en-US" sz="900" dirty="0"/>
          </a:p>
          <a:p>
            <a:pPr lvl="0">
              <a:defRPr/>
            </a:pPr>
            <a:r>
              <a:rPr lang="en-US" sz="900" dirty="0" err="1"/>
              <a:t>Çift</a:t>
            </a:r>
            <a:r>
              <a:rPr lang="en-US" sz="900" dirty="0"/>
              <a:t> </a:t>
            </a:r>
            <a:r>
              <a:rPr lang="en-US" sz="900" dirty="0" err="1"/>
              <a:t>onay</a:t>
            </a:r>
            <a:r>
              <a:rPr lang="en-US" sz="900" dirty="0"/>
              <a:t> </a:t>
            </a:r>
            <a:r>
              <a:rPr lang="en-US" sz="900" dirty="0" err="1"/>
              <a:t>gerektiren</a:t>
            </a:r>
            <a:r>
              <a:rPr lang="en-US" sz="900" dirty="0"/>
              <a:t> </a:t>
            </a:r>
            <a:r>
              <a:rPr lang="en-US" sz="900" dirty="0" err="1"/>
              <a:t>çevrimiçi</a:t>
            </a:r>
            <a:r>
              <a:rPr lang="en-US" sz="900" dirty="0"/>
              <a:t> </a:t>
            </a:r>
            <a:r>
              <a:rPr lang="en-US" sz="900" dirty="0" err="1"/>
              <a:t>panellere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üye</a:t>
            </a:r>
            <a:r>
              <a:rPr lang="en-US" sz="900" dirty="0"/>
              <a:t> </a:t>
            </a:r>
            <a:r>
              <a:rPr lang="en-US" sz="900" dirty="0" err="1"/>
              <a:t>olan</a:t>
            </a:r>
            <a:r>
              <a:rPr lang="en-US" sz="900" dirty="0"/>
              <a:t> </a:t>
            </a:r>
            <a:r>
              <a:rPr lang="en-US" sz="900" dirty="0" err="1"/>
              <a:t>katılımcılar</a:t>
            </a:r>
            <a:r>
              <a:rPr lang="en-US" sz="900" dirty="0"/>
              <a:t>, </a:t>
            </a:r>
            <a:r>
              <a:rPr lang="en-US" sz="900" dirty="0" err="1"/>
              <a:t>araştırmayı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tamamlamaları</a:t>
            </a:r>
            <a:r>
              <a:rPr lang="en-US" sz="900" dirty="0"/>
              <a:t> </a:t>
            </a:r>
            <a:r>
              <a:rPr lang="en-US" sz="900" dirty="0" err="1"/>
              <a:t>yönünde</a:t>
            </a:r>
            <a:r>
              <a:rPr lang="en-US" sz="900" dirty="0"/>
              <a:t> </a:t>
            </a:r>
            <a:r>
              <a:rPr lang="en-US" sz="900" dirty="0" err="1"/>
              <a:t>teşvik</a:t>
            </a:r>
            <a:r>
              <a:rPr lang="en-US" sz="900" dirty="0"/>
              <a:t> </a:t>
            </a:r>
            <a:r>
              <a:rPr lang="en-US" sz="900" dirty="0" err="1"/>
              <a:t>edilirler</a:t>
            </a:r>
            <a:r>
              <a:rPr lang="en-US" sz="900" dirty="0"/>
              <a:t>.</a:t>
            </a:r>
          </a:p>
          <a:p>
            <a:pPr lvl="0">
              <a:defRPr/>
            </a:pPr>
            <a:r>
              <a:rPr lang="en-US" sz="900" dirty="0" err="1"/>
              <a:t>Sorulan</a:t>
            </a:r>
            <a:r>
              <a:rPr lang="en-US" sz="900" dirty="0"/>
              <a:t> </a:t>
            </a:r>
            <a:r>
              <a:rPr lang="en-US" sz="900" dirty="0" err="1"/>
              <a:t>soru</a:t>
            </a:r>
            <a:r>
              <a:rPr lang="en-US" sz="900" dirty="0"/>
              <a:t> </a:t>
            </a:r>
            <a:r>
              <a:rPr lang="en-US" sz="900" dirty="0" err="1"/>
              <a:t>ve</a:t>
            </a:r>
            <a:r>
              <a:rPr lang="en-US" sz="900" dirty="0"/>
              <a:t> </a:t>
            </a:r>
            <a:r>
              <a:rPr lang="en-US" sz="900" dirty="0" err="1"/>
              <a:t>katılımcı</a:t>
            </a:r>
            <a:r>
              <a:rPr lang="en-US" sz="900" dirty="0"/>
              <a:t> </a:t>
            </a:r>
            <a:r>
              <a:rPr lang="en-US" sz="900" dirty="0" err="1"/>
              <a:t>profili</a:t>
            </a:r>
            <a:r>
              <a:rPr lang="en-US" sz="900" dirty="0"/>
              <a:t> </a:t>
            </a:r>
            <a:r>
              <a:rPr lang="en-US" sz="900" dirty="0" err="1"/>
              <a:t>sabittir</a:t>
            </a:r>
            <a:r>
              <a:rPr lang="en-US" sz="900" dirty="0"/>
              <a:t>.</a:t>
            </a:r>
          </a:p>
          <a:p>
            <a:pPr lvl="0">
              <a:defRPr/>
            </a:pPr>
            <a:r>
              <a:rPr lang="en-US" sz="900" dirty="0" err="1"/>
              <a:t>İşletme</a:t>
            </a:r>
            <a:r>
              <a:rPr lang="en-US" sz="900" dirty="0"/>
              <a:t> </a:t>
            </a:r>
            <a:r>
              <a:rPr lang="en-US" sz="900" dirty="0" err="1"/>
              <a:t>ve</a:t>
            </a:r>
            <a:r>
              <a:rPr lang="en-US" sz="900" dirty="0"/>
              <a:t> </a:t>
            </a:r>
            <a:r>
              <a:rPr lang="en-US" sz="900" dirty="0" err="1"/>
              <a:t>sektör</a:t>
            </a:r>
            <a:r>
              <a:rPr lang="en-US" sz="900" dirty="0"/>
              <a:t> </a:t>
            </a:r>
            <a:r>
              <a:rPr lang="en-US" sz="900" dirty="0" err="1"/>
              <a:t>ölçekleri</a:t>
            </a:r>
            <a:r>
              <a:rPr lang="en-US" sz="900" dirty="0"/>
              <a:t>, </a:t>
            </a:r>
            <a:r>
              <a:rPr lang="en-US" sz="900" dirty="0" err="1"/>
              <a:t>uluslararası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ölçekte</a:t>
            </a:r>
            <a:r>
              <a:rPr lang="en-US" sz="900" dirty="0"/>
              <a:t> </a:t>
            </a:r>
            <a:r>
              <a:rPr lang="en-US" sz="900" dirty="0" err="1"/>
              <a:t>karşılaştırma</a:t>
            </a:r>
            <a:r>
              <a:rPr lang="en-US" sz="900" dirty="0"/>
              <a:t> </a:t>
            </a:r>
            <a:r>
              <a:rPr lang="en-US" sz="900" dirty="0" err="1"/>
              <a:t>yapılabilmesi</a:t>
            </a:r>
            <a:r>
              <a:rPr lang="en-US" sz="900" dirty="0"/>
              <a:t> </a:t>
            </a:r>
            <a:r>
              <a:rPr lang="en-US" sz="900" dirty="0" err="1"/>
              <a:t>adına</a:t>
            </a:r>
            <a:endParaRPr lang="en-US" sz="900" dirty="0"/>
          </a:p>
          <a:p>
            <a:pPr lvl="0">
              <a:defRPr/>
            </a:pPr>
            <a:r>
              <a:rPr lang="en-US" sz="900" dirty="0" err="1"/>
              <a:t>tüm</a:t>
            </a:r>
            <a:r>
              <a:rPr lang="en-US" sz="900" dirty="0"/>
              <a:t> </a:t>
            </a:r>
            <a:r>
              <a:rPr lang="en-US" sz="900" dirty="0" err="1"/>
              <a:t>ülkeler</a:t>
            </a:r>
            <a:r>
              <a:rPr lang="en-US" sz="900" dirty="0"/>
              <a:t> </a:t>
            </a:r>
            <a:r>
              <a:rPr lang="en-US" sz="900" dirty="0" err="1"/>
              <a:t>için</a:t>
            </a:r>
            <a:r>
              <a:rPr lang="en-US" sz="900" dirty="0"/>
              <a:t> </a:t>
            </a:r>
            <a:r>
              <a:rPr lang="en-US" sz="900" dirty="0" err="1"/>
              <a:t>standart</a:t>
            </a:r>
            <a:r>
              <a:rPr lang="en-US" sz="900" dirty="0"/>
              <a:t> hale </a:t>
            </a:r>
            <a:r>
              <a:rPr lang="en-US" sz="900" dirty="0" err="1"/>
              <a:t>getirilmiştir</a:t>
            </a:r>
            <a:r>
              <a:rPr lang="en-US" sz="900" dirty="0"/>
              <a:t>.</a:t>
            </a:r>
            <a:endParaRPr lang="en-US" sz="900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6A5D37-197E-B785-3504-7DCBD9501C16}"/>
              </a:ext>
            </a:extLst>
          </p:cNvPr>
          <p:cNvSpPr txBox="1"/>
          <p:nvPr/>
        </p:nvSpPr>
        <p:spPr>
          <a:xfrm>
            <a:off x="798429" y="2837117"/>
            <a:ext cx="7275016" cy="33855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tr-TR" sz="1000" b="1" dirty="0"/>
              <a:t>Eşsiz</a:t>
            </a:r>
            <a:endParaRPr lang="en-US" sz="1000" b="1" dirty="0"/>
          </a:p>
          <a:p>
            <a:pPr lvl="0">
              <a:defRPr/>
            </a:pPr>
            <a:r>
              <a:rPr lang="en-US" sz="1000" dirty="0" err="1"/>
              <a:t>Boyutu</a:t>
            </a:r>
            <a:r>
              <a:rPr lang="en-US" sz="1000" dirty="0"/>
              <a:t>, </a:t>
            </a:r>
            <a:r>
              <a:rPr lang="en-US" sz="1000" dirty="0" err="1"/>
              <a:t>kapsamı</a:t>
            </a:r>
            <a:r>
              <a:rPr lang="en-US" sz="1000" dirty="0"/>
              <a:t>, </a:t>
            </a:r>
            <a:r>
              <a:rPr lang="en-US" sz="1000" dirty="0" err="1"/>
              <a:t>uzun</a:t>
            </a:r>
            <a:r>
              <a:rPr lang="en-US" sz="1000" dirty="0"/>
              <a:t> </a:t>
            </a:r>
            <a:r>
              <a:rPr lang="en-US" sz="1000" dirty="0" err="1"/>
              <a:t>süreli</a:t>
            </a:r>
            <a:r>
              <a:rPr lang="en-US" sz="1000" dirty="0"/>
              <a:t> </a:t>
            </a:r>
            <a:r>
              <a:rPr lang="en-US" sz="1000" dirty="0" err="1"/>
              <a:t>oluşu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odaklandığı</a:t>
            </a:r>
            <a:r>
              <a:rPr lang="en-US" sz="1000" dirty="0"/>
              <a:t> </a:t>
            </a:r>
            <a:r>
              <a:rPr lang="en-US" sz="1000" dirty="0" err="1"/>
              <a:t>alan</a:t>
            </a:r>
            <a:r>
              <a:rPr lang="en-US" sz="1000" dirty="0"/>
              <a:t> </a:t>
            </a:r>
            <a:r>
              <a:rPr lang="en-US" sz="1000" dirty="0" err="1"/>
              <a:t>bakımından</a:t>
            </a:r>
            <a:r>
              <a:rPr lang="en-US" sz="1000" dirty="0"/>
              <a:t> </a:t>
            </a:r>
            <a:r>
              <a:rPr lang="en-US" sz="1000" dirty="0" err="1"/>
              <a:t>benzersizdir</a:t>
            </a:r>
            <a:r>
              <a:rPr lang="en-US" sz="1000" dirty="0"/>
              <a:t>. ManpowerGroup </a:t>
            </a:r>
            <a:r>
              <a:rPr lang="en-US" sz="1000" dirty="0" err="1"/>
              <a:t>İstihdama</a:t>
            </a:r>
            <a:r>
              <a:rPr lang="en-US" sz="1000" dirty="0"/>
              <a:t> </a:t>
            </a:r>
            <a:r>
              <a:rPr lang="en-US" sz="1000" dirty="0" err="1"/>
              <a:t>Genel</a:t>
            </a:r>
            <a:r>
              <a:rPr lang="en-US" sz="1000" dirty="0"/>
              <a:t> </a:t>
            </a:r>
            <a:r>
              <a:rPr lang="en-US" sz="1000" dirty="0" err="1"/>
              <a:t>Bakış</a:t>
            </a:r>
            <a:r>
              <a:rPr lang="en-US" sz="1000" dirty="0"/>
              <a:t> </a:t>
            </a:r>
            <a:r>
              <a:rPr lang="en-US" sz="1000" dirty="0" err="1"/>
              <a:t>Araştırması</a:t>
            </a:r>
            <a:r>
              <a:rPr lang="en-US" sz="1000" dirty="0"/>
              <a:t>, </a:t>
            </a:r>
            <a:r>
              <a:rPr lang="en-US" sz="1000" dirty="0" err="1"/>
              <a:t>işverenlerden</a:t>
            </a:r>
            <a:r>
              <a:rPr lang="tr-TR" sz="1000" dirty="0"/>
              <a:t> </a:t>
            </a:r>
            <a:r>
              <a:rPr lang="en-US" sz="1000" dirty="0" err="1"/>
              <a:t>bir</a:t>
            </a:r>
            <a:r>
              <a:rPr lang="en-US" sz="1000" dirty="0"/>
              <a:t> </a:t>
            </a:r>
            <a:r>
              <a:rPr lang="en-US" sz="1000" dirty="0" err="1"/>
              <a:t>sonraki</a:t>
            </a:r>
            <a:r>
              <a:rPr lang="en-US" sz="1000" dirty="0"/>
              <a:t> </a:t>
            </a:r>
            <a:r>
              <a:rPr lang="en-US" sz="1000" dirty="0" err="1"/>
              <a:t>çeyrekte</a:t>
            </a:r>
            <a:r>
              <a:rPr lang="en-US" sz="1000" dirty="0"/>
              <a:t> </a:t>
            </a:r>
            <a:r>
              <a:rPr lang="en-US" sz="1000" dirty="0" err="1"/>
              <a:t>istihdama</a:t>
            </a:r>
            <a:r>
              <a:rPr lang="en-US" sz="1000" dirty="0"/>
              <a:t> </a:t>
            </a:r>
            <a:r>
              <a:rPr lang="en-US" sz="1000" dirty="0" err="1"/>
              <a:t>dair</a:t>
            </a:r>
            <a:r>
              <a:rPr lang="en-US" sz="1000" dirty="0"/>
              <a:t> </a:t>
            </a:r>
            <a:r>
              <a:rPr lang="en-US" sz="1000" dirty="0" err="1"/>
              <a:t>öngörüde</a:t>
            </a:r>
            <a:r>
              <a:rPr lang="en-US" sz="1000" dirty="0"/>
              <a:t> </a:t>
            </a:r>
            <a:r>
              <a:rPr lang="en-US" sz="1000" dirty="0" err="1"/>
              <a:t>bulunmalarını</a:t>
            </a:r>
            <a:r>
              <a:rPr lang="en-US" sz="1000" dirty="0"/>
              <a:t> </a:t>
            </a:r>
            <a:r>
              <a:rPr lang="en-US" sz="1000" dirty="0" err="1"/>
              <a:t>isteyen</a:t>
            </a:r>
            <a:r>
              <a:rPr lang="en-US" sz="1000" dirty="0"/>
              <a:t>, </a:t>
            </a:r>
            <a:r>
              <a:rPr lang="en-US" sz="1000" dirty="0" err="1"/>
              <a:t>dünyanın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kapsamlı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ileriye</a:t>
            </a:r>
            <a:r>
              <a:rPr lang="en-US" sz="1000" dirty="0"/>
              <a:t> </a:t>
            </a:r>
            <a:r>
              <a:rPr lang="en-US" sz="1000" dirty="0" err="1"/>
              <a:t>dönük</a:t>
            </a:r>
            <a:r>
              <a:rPr lang="en-US" sz="1000" dirty="0"/>
              <a:t> </a:t>
            </a:r>
            <a:r>
              <a:rPr lang="en-US" sz="1000" dirty="0" err="1"/>
              <a:t>istihdam</a:t>
            </a:r>
            <a:r>
              <a:rPr lang="en-US" sz="1000" dirty="0"/>
              <a:t> </a:t>
            </a:r>
            <a:r>
              <a:rPr lang="en-US" sz="1000" dirty="0" err="1"/>
              <a:t>araştırmasıdır</a:t>
            </a:r>
            <a:r>
              <a:rPr lang="en-US" sz="1000" dirty="0"/>
              <a:t>. Buna </a:t>
            </a:r>
            <a:r>
              <a:rPr lang="en-US" sz="1000" dirty="0" err="1"/>
              <a:t>karşılık</a:t>
            </a:r>
            <a:r>
              <a:rPr lang="en-US" sz="1000" dirty="0"/>
              <a:t>,</a:t>
            </a:r>
            <a:r>
              <a:rPr lang="tr-TR" sz="1000" dirty="0"/>
              <a:t> </a:t>
            </a:r>
            <a:r>
              <a:rPr lang="en-US" sz="1000" dirty="0" err="1"/>
              <a:t>diğer</a:t>
            </a:r>
            <a:r>
              <a:rPr lang="en-US" sz="1000" dirty="0"/>
              <a:t> </a:t>
            </a:r>
            <a:r>
              <a:rPr lang="en-US" sz="1000" dirty="0" err="1"/>
              <a:t>araştırmalar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çalışmalar</a:t>
            </a:r>
            <a:r>
              <a:rPr lang="en-US" sz="1000" dirty="0"/>
              <a:t> </a:t>
            </a:r>
            <a:r>
              <a:rPr lang="en-US" sz="1000" dirty="0" err="1"/>
              <a:t>geçmişte</a:t>
            </a:r>
            <a:r>
              <a:rPr lang="en-US" sz="1000" dirty="0"/>
              <a:t> </a:t>
            </a:r>
            <a:r>
              <a:rPr lang="en-US" sz="1000" dirty="0" err="1"/>
              <a:t>olanları</a:t>
            </a:r>
            <a:r>
              <a:rPr lang="en-US" sz="1000" dirty="0"/>
              <a:t> </a:t>
            </a:r>
            <a:r>
              <a:rPr lang="en-US" sz="1000" dirty="0" err="1"/>
              <a:t>raporlamak</a:t>
            </a:r>
            <a:r>
              <a:rPr lang="en-US" sz="1000" dirty="0"/>
              <a:t> </a:t>
            </a:r>
            <a:r>
              <a:rPr lang="en-US" sz="1000" dirty="0" err="1"/>
              <a:t>amacıyla</a:t>
            </a:r>
            <a:r>
              <a:rPr lang="en-US" sz="1000" dirty="0"/>
              <a:t> </a:t>
            </a:r>
            <a:r>
              <a:rPr lang="en-US" sz="1000" dirty="0" err="1"/>
              <a:t>retrospektif</a:t>
            </a:r>
            <a:r>
              <a:rPr lang="en-US" sz="1000" dirty="0"/>
              <a:t> </a:t>
            </a:r>
            <a:r>
              <a:rPr lang="en-US" sz="1000" dirty="0" err="1"/>
              <a:t>verilere</a:t>
            </a:r>
            <a:r>
              <a:rPr lang="en-US" sz="1000" dirty="0"/>
              <a:t> </a:t>
            </a:r>
            <a:r>
              <a:rPr lang="en-US" sz="1000" dirty="0" err="1"/>
              <a:t>odaklanır</a:t>
            </a:r>
            <a:r>
              <a:rPr lang="en-US" sz="1000" dirty="0"/>
              <a:t>.</a:t>
            </a:r>
          </a:p>
          <a:p>
            <a:pPr lvl="0">
              <a:defRPr/>
            </a:pPr>
            <a:endParaRPr lang="en-US" sz="1000" b="1" dirty="0"/>
          </a:p>
          <a:p>
            <a:pPr lvl="0">
              <a:defRPr/>
            </a:pPr>
            <a:r>
              <a:rPr lang="tr-TR" sz="1000" b="1" dirty="0"/>
              <a:t>Bağımsız</a:t>
            </a:r>
            <a:endParaRPr lang="tr-TR" sz="1000" b="1" dirty="0">
              <a:cs typeface="Arial"/>
            </a:endParaRPr>
          </a:p>
          <a:p>
            <a:pPr lvl="0">
              <a:defRPr/>
            </a:pPr>
            <a:r>
              <a:rPr lang="en-US" sz="1000" dirty="0" err="1"/>
              <a:t>Araştırma</a:t>
            </a:r>
            <a:r>
              <a:rPr lang="en-US" sz="1000" dirty="0"/>
              <a:t>; </a:t>
            </a:r>
            <a:r>
              <a:rPr lang="en-US" sz="1000" dirty="0" err="1"/>
              <a:t>yapıldığı</a:t>
            </a:r>
            <a:r>
              <a:rPr lang="en-US" sz="1000" dirty="0"/>
              <a:t> </a:t>
            </a:r>
            <a:r>
              <a:rPr lang="en-US" sz="1000" dirty="0" err="1"/>
              <a:t>ülke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bölgelerdeki</a:t>
            </a:r>
            <a:r>
              <a:rPr lang="en-US" sz="1000" dirty="0"/>
              <a:t> </a:t>
            </a:r>
            <a:r>
              <a:rPr lang="en-US" sz="1000" dirty="0" err="1"/>
              <a:t>işverenlerden</a:t>
            </a:r>
            <a:r>
              <a:rPr lang="en-US" sz="1000" dirty="0"/>
              <a:t> </a:t>
            </a:r>
            <a:r>
              <a:rPr lang="en-US" sz="1000" dirty="0" err="1"/>
              <a:t>alınan</a:t>
            </a:r>
            <a:r>
              <a:rPr lang="en-US" sz="1000" dirty="0"/>
              <a:t> </a:t>
            </a:r>
            <a:r>
              <a:rPr lang="en-US" sz="1000" dirty="0" err="1"/>
              <a:t>temsili</a:t>
            </a:r>
            <a:r>
              <a:rPr lang="en-US" sz="1000" dirty="0"/>
              <a:t> </a:t>
            </a:r>
            <a:r>
              <a:rPr lang="en-US" sz="1000" dirty="0" err="1"/>
              <a:t>bir</a:t>
            </a:r>
            <a:r>
              <a:rPr lang="en-US" sz="1000" dirty="0"/>
              <a:t> </a:t>
            </a:r>
            <a:r>
              <a:rPr lang="en-US" sz="1000" dirty="0" err="1"/>
              <a:t>örneklemle</a:t>
            </a:r>
            <a:r>
              <a:rPr lang="en-US" sz="1000" dirty="0"/>
              <a:t> </a:t>
            </a:r>
            <a:r>
              <a:rPr lang="en-US" sz="1000" dirty="0" err="1"/>
              <a:t>yürütülür</a:t>
            </a:r>
            <a:r>
              <a:rPr lang="en-US" sz="1000" dirty="0"/>
              <a:t>. </a:t>
            </a:r>
            <a:r>
              <a:rPr lang="en-US" sz="1000" dirty="0" err="1"/>
              <a:t>Araştırmaya</a:t>
            </a:r>
            <a:r>
              <a:rPr lang="en-US" sz="1000" dirty="0"/>
              <a:t> </a:t>
            </a:r>
            <a:r>
              <a:rPr lang="en-US" sz="1000" dirty="0" err="1"/>
              <a:t>katılanlar</a:t>
            </a:r>
            <a:r>
              <a:rPr lang="en-US" sz="1000" dirty="0"/>
              <a:t>, ManpowerGroup </a:t>
            </a:r>
            <a:r>
              <a:rPr lang="en-US" sz="1000" dirty="0" err="1"/>
              <a:t>müşterileri</a:t>
            </a:r>
            <a:endParaRPr lang="en-US" sz="1000" dirty="0"/>
          </a:p>
          <a:p>
            <a:pPr lvl="0">
              <a:defRPr/>
            </a:pPr>
            <a:r>
              <a:rPr lang="en-US" sz="1000" dirty="0" err="1"/>
              <a:t>arasından</a:t>
            </a:r>
            <a:r>
              <a:rPr lang="en-US" sz="1000" dirty="0"/>
              <a:t> </a:t>
            </a:r>
            <a:r>
              <a:rPr lang="en-US" sz="1000" dirty="0" err="1"/>
              <a:t>seçilmemektedir</a:t>
            </a:r>
            <a:r>
              <a:rPr lang="en-US" sz="1000" dirty="0"/>
              <a:t>.</a:t>
            </a:r>
          </a:p>
          <a:p>
            <a:pPr>
              <a:defRPr/>
            </a:pPr>
            <a:r>
              <a:rPr lang="en-US" sz="1000" dirty="0"/>
              <a:t> </a:t>
            </a:r>
            <a:br>
              <a:rPr lang="en-US" sz="1000" dirty="0"/>
            </a:br>
            <a:r>
              <a:rPr lang="en-US" sz="1000" b="1" dirty="0" err="1">
                <a:ea typeface="+mn-lt"/>
                <a:cs typeface="+mn-lt"/>
              </a:rPr>
              <a:t>Sağlam</a:t>
            </a:r>
            <a:endParaRPr lang="en-US" sz="1000" b="1" dirty="0"/>
          </a:p>
          <a:p>
            <a:pPr>
              <a:defRPr/>
            </a:pPr>
            <a:r>
              <a:rPr lang="en-US" sz="1000" dirty="0" err="1">
                <a:ea typeface="+mn-lt"/>
                <a:cs typeface="+mn-lt"/>
              </a:rPr>
              <a:t>Araştırma</a:t>
            </a:r>
            <a:r>
              <a:rPr lang="en-US" sz="1000" dirty="0">
                <a:ea typeface="+mn-lt"/>
                <a:cs typeface="+mn-lt"/>
              </a:rPr>
              <a:t>, her </a:t>
            </a:r>
            <a:r>
              <a:rPr lang="en-US" sz="1000" dirty="0" err="1">
                <a:ea typeface="+mn-lt"/>
                <a:cs typeface="+mn-lt"/>
              </a:rPr>
              <a:t>çeyrekte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tahmini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istihdam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trendlerini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ölçmek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amacıyla</a:t>
            </a:r>
            <a:r>
              <a:rPr lang="en-US" sz="1000" dirty="0">
                <a:ea typeface="+mn-lt"/>
                <a:cs typeface="+mn-lt"/>
              </a:rPr>
              <a:t> 40 </a:t>
            </a:r>
            <a:r>
              <a:rPr lang="en-US" sz="1000" dirty="0" err="1">
                <a:ea typeface="+mn-lt"/>
                <a:cs typeface="+mn-lt"/>
              </a:rPr>
              <a:t>ülke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bölgeden</a:t>
            </a:r>
            <a:r>
              <a:rPr lang="en-US" sz="1000" dirty="0">
                <a:ea typeface="+mn-lt"/>
                <a:cs typeface="+mn-lt"/>
              </a:rPr>
              <a:t> 39.000’i </a:t>
            </a:r>
            <a:r>
              <a:rPr lang="en-US" sz="1000" dirty="0" err="1">
                <a:ea typeface="+mn-lt"/>
                <a:cs typeface="+mn-lt"/>
              </a:rPr>
              <a:t>aşkın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kamu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özel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sektör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işvereni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ile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yapılan</a:t>
            </a:r>
            <a:r>
              <a:rPr lang="en-US" sz="1000" dirty="0">
                <a:ea typeface="+mn-lt"/>
                <a:cs typeface="+mn-lt"/>
              </a:rPr>
              <a:t> </a:t>
            </a:r>
            <a:r>
              <a:rPr lang="en-US" sz="1000" dirty="0" err="1">
                <a:ea typeface="+mn-lt"/>
                <a:cs typeface="+mn-lt"/>
              </a:rPr>
              <a:t>görüşmelere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dayanmaktadır</a:t>
            </a:r>
            <a:r>
              <a:rPr lang="en-US" sz="1000" dirty="0">
                <a:ea typeface="+mn-lt"/>
                <a:cs typeface="+mn-lt"/>
              </a:rPr>
              <a:t>. Bu </a:t>
            </a:r>
            <a:r>
              <a:rPr lang="en-US" sz="1000" dirty="0" err="1">
                <a:ea typeface="+mn-lt"/>
                <a:cs typeface="+mn-lt"/>
              </a:rPr>
              <a:t>örneklem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belirli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sektörlere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ve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bölgelere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özel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analiz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yapılmasını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mümkün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kılarak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daha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ayrıntılı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bilgi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edinilmesini</a:t>
            </a:r>
            <a:r>
              <a:rPr lang="en-US" sz="1000" dirty="0">
                <a:ea typeface="+mn-lt"/>
                <a:cs typeface="+mn-lt"/>
              </a:rPr>
              <a:t> </a:t>
            </a:r>
            <a:r>
              <a:rPr lang="en-US" sz="1000" dirty="0" err="1">
                <a:ea typeface="+mn-lt"/>
                <a:cs typeface="+mn-lt"/>
              </a:rPr>
              <a:t>sağlamaktadır</a:t>
            </a:r>
            <a:r>
              <a:rPr lang="en-US" sz="1000" dirty="0">
                <a:ea typeface="+mn-lt"/>
                <a:cs typeface="+mn-lt"/>
              </a:rPr>
              <a:t>.</a:t>
            </a:r>
          </a:p>
          <a:p>
            <a:pPr>
              <a:defRPr/>
            </a:pPr>
            <a:br>
              <a:rPr lang="en-US" sz="1000" dirty="0"/>
            </a:br>
            <a:r>
              <a:rPr lang="en-US" sz="1000" b="1" dirty="0" err="1">
                <a:ea typeface="+mn-lt"/>
                <a:cs typeface="+mn-lt"/>
              </a:rPr>
              <a:t>Odaklı</a:t>
            </a:r>
            <a:r>
              <a:rPr lang="en-US" sz="1000" b="1" dirty="0">
                <a:ea typeface="+mn-lt"/>
                <a:cs typeface="+mn-lt"/>
              </a:rPr>
              <a:t> </a:t>
            </a:r>
            <a:endParaRPr lang="tr-TR" sz="1000" dirty="0">
              <a:cs typeface="Arial" panose="020B0604020202020204"/>
            </a:endParaRPr>
          </a:p>
          <a:p>
            <a:pPr>
              <a:defRPr/>
            </a:pPr>
            <a:r>
              <a:rPr lang="en-US" sz="1000" dirty="0" err="1">
                <a:ea typeface="+mn-lt"/>
                <a:cs typeface="+mn-lt"/>
              </a:rPr>
              <a:t>Altmış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yılı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aşkın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süredir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bu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araştırmalardaki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tüm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bilgiler</a:t>
            </a:r>
            <a:r>
              <a:rPr lang="en-US" sz="1000" dirty="0">
                <a:ea typeface="+mn-lt"/>
                <a:cs typeface="+mn-lt"/>
              </a:rPr>
              <a:t>, </a:t>
            </a:r>
            <a:r>
              <a:rPr lang="en-US" sz="1000" dirty="0" err="1">
                <a:ea typeface="+mn-lt"/>
                <a:cs typeface="+mn-lt"/>
              </a:rPr>
              <a:t>aynı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sorunun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farklı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zamanlara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göre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uyarlanıp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sorulmasıyla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elde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edilmektedir</a:t>
            </a:r>
            <a:r>
              <a:rPr lang="en-US" sz="1000" dirty="0">
                <a:ea typeface="+mn-lt"/>
                <a:cs typeface="+mn-lt"/>
              </a:rPr>
              <a:t>: "</a:t>
            </a:r>
            <a:r>
              <a:rPr lang="en-US" sz="1000" dirty="0" err="1">
                <a:ea typeface="+mn-lt"/>
                <a:cs typeface="+mn-lt"/>
              </a:rPr>
              <a:t>İçinde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bulunduğumuz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çeyrekle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karşılaştırdığınızda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Haziran</a:t>
            </a:r>
            <a:r>
              <a:rPr lang="en-US" sz="1000" dirty="0">
                <a:ea typeface="+mn-lt"/>
                <a:cs typeface="+mn-lt"/>
              </a:rPr>
              <a:t> 2022’nin </a:t>
            </a:r>
            <a:r>
              <a:rPr lang="en-US" sz="1000" dirty="0" err="1">
                <a:ea typeface="+mn-lt"/>
                <a:cs typeface="+mn-lt"/>
              </a:rPr>
              <a:t>sonuna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kadar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olan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üç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aylık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dönemde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iş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yerinizdeki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toplam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istihdamın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nasıl</a:t>
            </a:r>
            <a:r>
              <a:rPr lang="en-US" sz="1000" dirty="0">
                <a:ea typeface="+mn-lt"/>
                <a:cs typeface="+mn-lt"/>
              </a:rPr>
              <a:t> </a:t>
            </a:r>
            <a:r>
              <a:rPr lang="en-US" sz="1000" dirty="0" err="1">
                <a:ea typeface="+mn-lt"/>
                <a:cs typeface="+mn-lt"/>
              </a:rPr>
              <a:t>değişeceğini</a:t>
            </a:r>
            <a:r>
              <a:rPr lang="en-US" sz="1000" dirty="0">
                <a:ea typeface="+mn-lt"/>
                <a:cs typeface="+mn-lt"/>
              </a:rPr>
              <a:t> </a:t>
            </a:r>
            <a:r>
              <a:rPr lang="en-US" sz="1000" dirty="0" err="1">
                <a:ea typeface="+mn-lt"/>
                <a:cs typeface="+mn-lt"/>
              </a:rPr>
              <a:t>öngörüyorsunuz</a:t>
            </a:r>
            <a:r>
              <a:rPr lang="en-US" sz="1000" dirty="0">
                <a:ea typeface="+mn-lt"/>
                <a:cs typeface="+mn-lt"/>
              </a:rPr>
              <a:t>?"</a:t>
            </a:r>
            <a:endParaRPr lang="en-US" sz="1000" dirty="0"/>
          </a:p>
          <a:p>
            <a:pPr lvl="0">
              <a:defRPr/>
            </a:pPr>
            <a:endParaRPr lang="tr-TR" sz="1000" dirty="0"/>
          </a:p>
          <a:p>
            <a:pPr>
              <a:defRPr/>
            </a:pPr>
            <a:endParaRPr lang="en-US" sz="1000" b="1" dirty="0"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A326B6-C611-63E3-3BD8-288230631D5C}"/>
              </a:ext>
            </a:extLst>
          </p:cNvPr>
          <p:cNvSpPr txBox="1">
            <a:spLocks/>
          </p:cNvSpPr>
          <p:nvPr/>
        </p:nvSpPr>
        <p:spPr>
          <a:xfrm>
            <a:off x="677037" y="657316"/>
            <a:ext cx="10801350" cy="456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ManpowerGroup </a:t>
            </a:r>
            <a:r>
              <a:rPr lang="en-US" sz="2800" dirty="0" err="1"/>
              <a:t>İstihdama</a:t>
            </a:r>
            <a:r>
              <a:rPr lang="en-US" sz="2800" dirty="0"/>
              <a:t> </a:t>
            </a:r>
            <a:r>
              <a:rPr lang="en-US" sz="2800" dirty="0" err="1"/>
              <a:t>Genel</a:t>
            </a:r>
            <a:r>
              <a:rPr lang="en-US" sz="2800" dirty="0"/>
              <a:t> </a:t>
            </a:r>
            <a:r>
              <a:rPr lang="en-US" sz="2800" dirty="0" err="1"/>
              <a:t>Bakış</a:t>
            </a:r>
            <a:r>
              <a:rPr lang="en-US" sz="2800" dirty="0"/>
              <a:t> </a:t>
            </a:r>
            <a:r>
              <a:rPr lang="en-US" sz="2800" dirty="0" err="1"/>
              <a:t>Araştırması</a:t>
            </a:r>
            <a:r>
              <a:rPr lang="en-US" sz="2800" dirty="0"/>
              <a:t> </a:t>
            </a:r>
            <a:r>
              <a:rPr lang="en-US" sz="2800" dirty="0" err="1"/>
              <a:t>Hakkında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014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86097"/>
            </a:gs>
            <a:gs pos="50000">
              <a:srgbClr val="3893CD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8CFE9A-30FA-72E9-DD76-3D5F4C1F8D91}"/>
              </a:ext>
            </a:extLst>
          </p:cNvPr>
          <p:cNvSpPr/>
          <p:nvPr/>
        </p:nvSpPr>
        <p:spPr>
          <a:xfrm>
            <a:off x="0" y="1660238"/>
            <a:ext cx="12192000" cy="17687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0469C3A-6321-A2BE-C130-F612E2229C5C}"/>
              </a:ext>
            </a:extLst>
          </p:cNvPr>
          <p:cNvSpPr txBox="1">
            <a:spLocks/>
          </p:cNvSpPr>
          <p:nvPr/>
        </p:nvSpPr>
        <p:spPr>
          <a:xfrm>
            <a:off x="2" y="775229"/>
            <a:ext cx="12191998" cy="6593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000" dirty="0">
                <a:latin typeface="Arial"/>
                <a:cs typeface="Arial"/>
              </a:rPr>
              <a:t>«</a:t>
            </a:r>
            <a:r>
              <a:rPr lang="en-US" sz="3000" dirty="0">
                <a:latin typeface="Arial"/>
                <a:cs typeface="Arial"/>
              </a:rPr>
              <a:t>İK</a:t>
            </a:r>
            <a:r>
              <a:rPr lang="tr-TR" sz="3000" dirty="0">
                <a:latin typeface="Arial"/>
                <a:cs typeface="Arial"/>
              </a:rPr>
              <a:t>»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Yaşam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Döngüsü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Boyunca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Tüm</a:t>
            </a:r>
            <a:r>
              <a:rPr lang="en-US" sz="3000" dirty="0">
                <a:latin typeface="Arial"/>
                <a:cs typeface="Arial"/>
              </a:rPr>
              <a:t> ManpowerGroup </a:t>
            </a:r>
            <a:r>
              <a:rPr lang="en-US" sz="3000" dirty="0" err="1">
                <a:latin typeface="Arial"/>
                <a:cs typeface="Arial"/>
              </a:rPr>
              <a:t>Çözümleri</a:t>
            </a:r>
            <a:r>
              <a:rPr lang="tr-TR" sz="3000" dirty="0" err="1">
                <a:latin typeface="Arial"/>
                <a:cs typeface="Arial"/>
              </a:rPr>
              <a:t>miz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A51-6E66-57A8-C8B7-50BE73D2F5A2}"/>
              </a:ext>
            </a:extLst>
          </p:cNvPr>
          <p:cNvSpPr txBox="1"/>
          <p:nvPr/>
        </p:nvSpPr>
        <p:spPr>
          <a:xfrm>
            <a:off x="1097139" y="2713723"/>
            <a:ext cx="18779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İşgücü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Danışmanlığı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ve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Analitiği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00C2D8-FE26-D902-3AA5-134A73B04687}"/>
              </a:ext>
            </a:extLst>
          </p:cNvPr>
          <p:cNvSpPr txBox="1"/>
          <p:nvPr/>
        </p:nvSpPr>
        <p:spPr>
          <a:xfrm>
            <a:off x="3413296" y="2713722"/>
            <a:ext cx="113070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solidFill>
                  <a:schemeClr val="accent1"/>
                </a:solidFill>
              </a:rPr>
              <a:t>İşgücü Yönetimi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03A77-A9A2-ED97-2106-02B17CC5686C}"/>
              </a:ext>
            </a:extLst>
          </p:cNvPr>
          <p:cNvSpPr txBox="1"/>
          <p:nvPr/>
        </p:nvSpPr>
        <p:spPr>
          <a:xfrm>
            <a:off x="4982201" y="2713722"/>
            <a:ext cx="11307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solidFill>
                  <a:schemeClr val="accent1"/>
                </a:solidFill>
              </a:rPr>
              <a:t>Yetenek Araştırması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3041A-8547-7825-08E9-6FDC28FAA70D}"/>
              </a:ext>
            </a:extLst>
          </p:cNvPr>
          <p:cNvSpPr txBox="1"/>
          <p:nvPr/>
        </p:nvSpPr>
        <p:spPr>
          <a:xfrm>
            <a:off x="6614343" y="2713722"/>
            <a:ext cx="11307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solidFill>
                  <a:schemeClr val="accent1"/>
                </a:solidFill>
              </a:rPr>
              <a:t>Kariyer Yönetimi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200FCB-A3E4-98B8-C041-772B6A961AAD}"/>
              </a:ext>
            </a:extLst>
          </p:cNvPr>
          <p:cNvSpPr txBox="1"/>
          <p:nvPr/>
        </p:nvSpPr>
        <p:spPr>
          <a:xfrm>
            <a:off x="8245176" y="2713722"/>
            <a:ext cx="11307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solidFill>
                  <a:schemeClr val="accent1"/>
                </a:solidFill>
              </a:rPr>
              <a:t>Kariyer Gelişimi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D9DCA5-7BD4-F96C-531C-68F0B978DA0E}"/>
              </a:ext>
            </a:extLst>
          </p:cNvPr>
          <p:cNvSpPr txBox="1"/>
          <p:nvPr/>
        </p:nvSpPr>
        <p:spPr>
          <a:xfrm>
            <a:off x="9876009" y="2713722"/>
            <a:ext cx="1526559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b="1" dirty="0">
                <a:solidFill>
                  <a:schemeClr val="accent1"/>
                </a:solidFill>
              </a:rPr>
              <a:t>En İyi Yeteneği Çekmek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554491-1AD2-D3C8-EA3C-CBD35CFD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49649" y="3941182"/>
            <a:ext cx="2092701" cy="1587274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903C9F4-08FB-1A6C-B179-DF609EA935C5}"/>
              </a:ext>
            </a:extLst>
          </p:cNvPr>
          <p:cNvSpPr/>
          <p:nvPr/>
        </p:nvSpPr>
        <p:spPr>
          <a:xfrm>
            <a:off x="3357365" y="5599703"/>
            <a:ext cx="7370723" cy="366336"/>
          </a:xfrm>
          <a:prstGeom prst="roundRect">
            <a:avLst>
              <a:gd name="adj" fmla="val 1321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</a:rPr>
              <a:t>Daha fazlası için web sitemizi ziyaret edebilirsiniz: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www.manpowergroup.com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1C0AE8-AF78-BCA2-6F58-27DBFBE8B930}"/>
              </a:ext>
            </a:extLst>
          </p:cNvPr>
          <p:cNvSpPr/>
          <p:nvPr/>
        </p:nvSpPr>
        <p:spPr>
          <a:xfrm rot="16200000">
            <a:off x="5242524" y="1934102"/>
            <a:ext cx="630014" cy="63001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A55C899-B026-4071-2962-6BF617198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4763" y="2044809"/>
            <a:ext cx="413175" cy="41317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AB36E7BB-F9F3-E8D3-2831-F53419C3006B}"/>
              </a:ext>
            </a:extLst>
          </p:cNvPr>
          <p:cNvSpPr/>
          <p:nvPr/>
        </p:nvSpPr>
        <p:spPr>
          <a:xfrm rot="16200000">
            <a:off x="3664076" y="1934102"/>
            <a:ext cx="630014" cy="63001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12D9494-EAC4-7055-C10E-CC2A9080D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72495" y="2044809"/>
            <a:ext cx="413175" cy="41317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232C5A0F-48A8-557B-37E4-AA78614BB11A}"/>
              </a:ext>
            </a:extLst>
          </p:cNvPr>
          <p:cNvSpPr/>
          <p:nvPr/>
        </p:nvSpPr>
        <p:spPr>
          <a:xfrm rot="16200000">
            <a:off x="1789125" y="1934102"/>
            <a:ext cx="630014" cy="63001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AB4C2B6-49AF-1487-6352-BA6028CE6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1364" y="2044809"/>
            <a:ext cx="413175" cy="413175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596513B6-6679-A1FA-D7A2-4BD4D96E889D}"/>
              </a:ext>
            </a:extLst>
          </p:cNvPr>
          <p:cNvSpPr/>
          <p:nvPr/>
        </p:nvSpPr>
        <p:spPr>
          <a:xfrm rot="16200000">
            <a:off x="6869121" y="1934102"/>
            <a:ext cx="630014" cy="63001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CBF0391-5E66-3A9F-914A-1B02EC36BC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77112" y="2027556"/>
            <a:ext cx="413175" cy="4131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6331398D-8AF0-7B3D-3E5B-DCCEC7628EA9}"/>
              </a:ext>
            </a:extLst>
          </p:cNvPr>
          <p:cNvSpPr/>
          <p:nvPr/>
        </p:nvSpPr>
        <p:spPr>
          <a:xfrm rot="16200000">
            <a:off x="8519627" y="1934102"/>
            <a:ext cx="630014" cy="63001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174F1C1E-1E74-D384-92B7-6031B7EE0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621866" y="2044809"/>
            <a:ext cx="413175" cy="4131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24B46D4-DF8C-4A9F-10EE-8557F9C05F6C}"/>
              </a:ext>
            </a:extLst>
          </p:cNvPr>
          <p:cNvSpPr/>
          <p:nvPr/>
        </p:nvSpPr>
        <p:spPr>
          <a:xfrm rot="16200000">
            <a:off x="10276669" y="1934102"/>
            <a:ext cx="630014" cy="63001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0402278-7AD4-273F-A5B7-BED88769F1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385088" y="2027555"/>
            <a:ext cx="413175" cy="4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81D2-45D2-F660-6A68-17CB2027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/>
              <a:t>İçindekiler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72195-6C8D-A3A9-E06E-39170A616F52}"/>
              </a:ext>
            </a:extLst>
          </p:cNvPr>
          <p:cNvSpPr txBox="1"/>
          <p:nvPr/>
        </p:nvSpPr>
        <p:spPr>
          <a:xfrm>
            <a:off x="1462798" y="4583434"/>
            <a:ext cx="146656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1. Çeyrek İstihdama Genel Bakış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CAB49-4F58-BD9F-0CFD-79A13997116D}"/>
              </a:ext>
            </a:extLst>
          </p:cNvPr>
          <p:cNvSpPr txBox="1"/>
          <p:nvPr/>
        </p:nvSpPr>
        <p:spPr>
          <a:xfrm>
            <a:off x="4057628" y="4577387"/>
            <a:ext cx="1466569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Günümüz Trendleri İş Gücünü Nasıl Etkiliyor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16920-E3B3-BE59-A43B-8C6573F98EF6}"/>
              </a:ext>
            </a:extLst>
          </p:cNvPr>
          <p:cNvSpPr txBox="1"/>
          <p:nvPr/>
        </p:nvSpPr>
        <p:spPr>
          <a:xfrm>
            <a:off x="9126680" y="4577387"/>
            <a:ext cx="1877925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Manpower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roup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İstihdama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ş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Araşt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rmas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Hakk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nda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96AF1-25CF-F937-B5DE-C34B52C6916A}"/>
              </a:ext>
            </a:extLst>
          </p:cNvPr>
          <p:cNvSpPr txBox="1"/>
          <p:nvPr/>
        </p:nvSpPr>
        <p:spPr>
          <a:xfrm>
            <a:off x="6550198" y="4577387"/>
            <a:ext cx="146656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algn="ctr"/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İş Gücü Trendleri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Karşılaşılan Zorluklar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2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6B81B9-1C36-8796-97E2-B82A64069EE3}"/>
              </a:ext>
            </a:extLst>
          </p:cNvPr>
          <p:cNvSpPr/>
          <p:nvPr/>
        </p:nvSpPr>
        <p:spPr>
          <a:xfrm>
            <a:off x="8645982" y="2007086"/>
            <a:ext cx="1592097" cy="15920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4F9284-93DB-C475-DCA6-8561D7407D1F}"/>
              </a:ext>
            </a:extLst>
          </p:cNvPr>
          <p:cNvSpPr/>
          <p:nvPr/>
        </p:nvSpPr>
        <p:spPr>
          <a:xfrm>
            <a:off x="8754566" y="2115670"/>
            <a:ext cx="1374931" cy="1374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558E29C-80BC-A8BD-D3DD-1C18939E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810" y="3829955"/>
            <a:ext cx="4341413" cy="1170387"/>
          </a:xfrm>
        </p:spPr>
        <p:txBody>
          <a:bodyPr/>
          <a:lstStyle/>
          <a:p>
            <a:r>
              <a:rPr lang="tr-TR" dirty="0">
                <a:latin typeface="Arial"/>
                <a:cs typeface="Arial"/>
              </a:rPr>
              <a:t>Q1 (İlk</a:t>
            </a:r>
            <a:r>
              <a:rPr lang="tr-TR" sz="3500" dirty="0">
                <a:latin typeface="Arial"/>
                <a:cs typeface="Arial"/>
              </a:rPr>
              <a:t> Çeyrek</a:t>
            </a:r>
            <a:r>
              <a:rPr lang="tr-TR" dirty="0">
                <a:latin typeface="Arial"/>
                <a:cs typeface="Arial"/>
              </a:rPr>
              <a:t>)</a:t>
            </a:r>
            <a:br>
              <a:rPr lang="tr-TR" sz="3500" dirty="0">
                <a:latin typeface="Arial"/>
                <a:cs typeface="Arial"/>
              </a:rPr>
            </a:br>
            <a:r>
              <a:rPr lang="tr-TR" sz="3500" dirty="0">
                <a:latin typeface="Arial"/>
                <a:cs typeface="Arial"/>
              </a:rPr>
              <a:t>İstihdam Görünümleri</a:t>
            </a:r>
            <a:endParaRPr lang="en-US" sz="3500" dirty="0">
              <a:latin typeface="Arial"/>
              <a:cs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E30AB2-0006-9933-0665-FD320A3B4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930409" y="2352608"/>
            <a:ext cx="907974" cy="9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EE472DC5-85F3-46CB-AE64-9DC34B51CE90}"/>
              </a:ext>
            </a:extLst>
          </p:cNvPr>
          <p:cNvSpPr/>
          <p:nvPr/>
        </p:nvSpPr>
        <p:spPr>
          <a:xfrm rot="5400000">
            <a:off x="4636830" y="-808566"/>
            <a:ext cx="2913995" cy="10801351"/>
          </a:xfrm>
          <a:prstGeom prst="round2SameRect">
            <a:avLst>
              <a:gd name="adj1" fmla="val 4033"/>
              <a:gd name="adj2" fmla="val 3978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16720AA-423F-1B2D-E619-7B81125E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2023 1. </a:t>
            </a:r>
            <a:r>
              <a:rPr lang="en-US" dirty="0" err="1">
                <a:latin typeface="Arial"/>
                <a:cs typeface="Arial"/>
              </a:rPr>
              <a:t>Çeyrek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çin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Küresel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İstihdam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Görünümü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E3626-DB94-E9F1-433B-2A501F3B0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1800" dirty="0">
                <a:latin typeface="Arial"/>
                <a:cs typeface="Arial"/>
              </a:rPr>
              <a:t>ManpowerGroup, 2023 </a:t>
            </a:r>
            <a:r>
              <a:rPr lang="en-US" sz="1800" dirty="0" err="1">
                <a:latin typeface="Arial"/>
                <a:cs typeface="Arial"/>
              </a:rPr>
              <a:t>yılının</a:t>
            </a:r>
            <a:r>
              <a:rPr lang="en-US" sz="1800" dirty="0">
                <a:latin typeface="Arial"/>
                <a:cs typeface="Arial"/>
              </a:rPr>
              <a:t> ilk </a:t>
            </a:r>
            <a:r>
              <a:rPr lang="en-US" sz="1800" dirty="0" err="1">
                <a:latin typeface="Arial"/>
                <a:cs typeface="Arial"/>
              </a:rPr>
              <a:t>çeyreği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için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işverenlerin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işe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alım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beklentilerini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ölçmek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amacıyla</a:t>
            </a:r>
            <a:r>
              <a:rPr lang="en-US" sz="1800" dirty="0">
                <a:latin typeface="Arial"/>
                <a:cs typeface="Arial"/>
              </a:rPr>
              <a:t> 41 </a:t>
            </a:r>
            <a:r>
              <a:rPr lang="en-US" sz="1800" dirty="0" err="1">
                <a:latin typeface="Arial"/>
                <a:cs typeface="Arial"/>
              </a:rPr>
              <a:t>ülke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bölgeden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yaklaşık</a:t>
            </a:r>
            <a:r>
              <a:rPr lang="en-US" sz="1800" dirty="0">
                <a:latin typeface="Arial"/>
                <a:cs typeface="Arial"/>
              </a:rPr>
              <a:t> 39.000 </a:t>
            </a:r>
            <a:r>
              <a:rPr lang="en-US" sz="1800" dirty="0" err="1">
                <a:latin typeface="Arial"/>
                <a:cs typeface="Arial"/>
              </a:rPr>
              <a:t>fazla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işverenle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anket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yaptı</a:t>
            </a:r>
            <a:r>
              <a:rPr lang="en-US" sz="1800" dirty="0">
                <a:latin typeface="Arial"/>
                <a:cs typeface="Arial"/>
              </a:rPr>
              <a:t>. Buna </a:t>
            </a:r>
            <a:r>
              <a:rPr lang="en-US" sz="1800" dirty="0" err="1">
                <a:latin typeface="Arial"/>
                <a:cs typeface="Arial"/>
              </a:rPr>
              <a:t>göre</a:t>
            </a:r>
            <a:r>
              <a:rPr lang="en-US" sz="1800" dirty="0">
                <a:latin typeface="Arial"/>
                <a:cs typeface="Arial"/>
              </a:rPr>
              <a:t> 41 </a:t>
            </a:r>
            <a:r>
              <a:rPr lang="en-US" sz="1800" dirty="0" err="1">
                <a:latin typeface="Arial"/>
                <a:cs typeface="Arial"/>
              </a:rPr>
              <a:t>ülkeden</a:t>
            </a:r>
            <a:r>
              <a:rPr lang="en-US" sz="1800" dirty="0">
                <a:latin typeface="Arial"/>
                <a:cs typeface="Arial"/>
              </a:rPr>
              <a:t> 12’si</a:t>
            </a:r>
            <a:r>
              <a:rPr lang="tr-TR" sz="1800" dirty="0" err="1">
                <a:latin typeface="Arial"/>
                <a:cs typeface="Arial"/>
              </a:rPr>
              <a:t>nde</a:t>
            </a:r>
            <a:r>
              <a:rPr lang="tr-TR" sz="1800" dirty="0">
                <a:latin typeface="Arial"/>
                <a:cs typeface="Arial"/>
              </a:rPr>
              <a:t>,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beklentilerin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önceki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çeyreğe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kıyasla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daha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yüksek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olduğu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görülüyor</a:t>
            </a:r>
            <a:r>
              <a:rPr lang="tr-TR" sz="1800" dirty="0">
                <a:latin typeface="Arial"/>
                <a:cs typeface="Arial"/>
              </a:rPr>
              <a:t>.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Dünyanın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dört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bir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yanındaki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işverenler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mevsimsellikten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arındırılmış</a:t>
            </a:r>
            <a:r>
              <a:rPr lang="en-US" sz="1800" b="1" dirty="0">
                <a:latin typeface="Arial"/>
                <a:cs typeface="Arial"/>
              </a:rPr>
              <a:t> +%23'lük Net </a:t>
            </a:r>
            <a:r>
              <a:rPr lang="en-US" sz="1800" b="1" dirty="0" err="1">
                <a:latin typeface="Arial"/>
                <a:cs typeface="Arial"/>
              </a:rPr>
              <a:t>İstihdam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Görünümü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bildirerek</a:t>
            </a:r>
            <a:r>
              <a:rPr lang="en-US" sz="1800" b="1" dirty="0">
                <a:latin typeface="Arial"/>
                <a:cs typeface="Arial"/>
              </a:rPr>
              <a:t>, </a:t>
            </a:r>
            <a:r>
              <a:rPr lang="en-US" sz="1800" dirty="0">
                <a:latin typeface="Arial"/>
                <a:cs typeface="Arial"/>
              </a:rPr>
              <a:t>2023'ün ilk </a:t>
            </a:r>
            <a:r>
              <a:rPr lang="en-US" sz="1800" dirty="0" err="1">
                <a:latin typeface="Arial"/>
                <a:cs typeface="Arial"/>
              </a:rPr>
              <a:t>çeyreğinde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istihdam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sayısında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artış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bekliyor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dirty="0" err="1">
                <a:latin typeface="Arial"/>
                <a:cs typeface="Arial"/>
              </a:rPr>
              <a:t>Genel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istihdam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beklentisi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ise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yıldan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yıla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tr-TR" sz="1800" dirty="0">
                <a:latin typeface="Arial"/>
                <a:cs typeface="Arial"/>
              </a:rPr>
              <a:t>ve </a:t>
            </a:r>
            <a:r>
              <a:rPr lang="en-US" sz="1800" dirty="0" err="1">
                <a:latin typeface="Arial"/>
                <a:cs typeface="Arial"/>
              </a:rPr>
              <a:t>çeyrekten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çeyreğe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sırasıyla</a:t>
            </a:r>
            <a:r>
              <a:rPr lang="en-US" sz="1800" dirty="0">
                <a:latin typeface="Arial"/>
                <a:cs typeface="Arial"/>
              </a:rPr>
              <a:t> %14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%6</a:t>
            </a:r>
            <a:r>
              <a:rPr lang="tr-TR" sz="1800" dirty="0">
                <a:latin typeface="Arial"/>
                <a:cs typeface="Arial"/>
              </a:rPr>
              <a:t>’</a:t>
            </a:r>
            <a:r>
              <a:rPr lang="tr-TR" sz="1800" dirty="0" err="1">
                <a:latin typeface="Arial"/>
                <a:cs typeface="Arial"/>
              </a:rPr>
              <a:t>lık</a:t>
            </a:r>
            <a:r>
              <a:rPr lang="tr-TR" sz="1800" dirty="0">
                <a:latin typeface="Arial"/>
                <a:cs typeface="Arial"/>
              </a:rPr>
              <a:t> bir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oranında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tr-TR" sz="1800" dirty="0">
                <a:latin typeface="Arial"/>
                <a:cs typeface="Arial"/>
              </a:rPr>
              <a:t>düşüş göstermektedir.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C0CA3-5B5F-796C-6F82-1B7F16031F69}"/>
              </a:ext>
            </a:extLst>
          </p:cNvPr>
          <p:cNvSpPr txBox="1"/>
          <p:nvPr/>
        </p:nvSpPr>
        <p:spPr>
          <a:xfrm>
            <a:off x="3018434" y="37562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652D1B-1F5C-9EAF-53DF-0800DF6815C4}"/>
              </a:ext>
            </a:extLst>
          </p:cNvPr>
          <p:cNvSpPr txBox="1"/>
          <p:nvPr/>
        </p:nvSpPr>
        <p:spPr>
          <a:xfrm>
            <a:off x="3018434" y="375652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2400"/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FB0C5712-3B3A-21E2-DEA6-FB437F311561}"/>
              </a:ext>
            </a:extLst>
          </p:cNvPr>
          <p:cNvSpPr txBox="1"/>
          <p:nvPr/>
        </p:nvSpPr>
        <p:spPr>
          <a:xfrm>
            <a:off x="971780" y="3822668"/>
            <a:ext cx="1682754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accent1"/>
                </a:solidFill>
              </a:rPr>
              <a:t>+23%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1600" b="1" dirty="0" err="1">
                <a:solidFill>
                  <a:schemeClr val="accent1"/>
                </a:solidFill>
              </a:rPr>
              <a:t>Küresel</a:t>
            </a:r>
            <a:r>
              <a:rPr lang="en-US" sz="1600" b="1" dirty="0">
                <a:solidFill>
                  <a:schemeClr val="accent1"/>
                </a:solidFill>
              </a:rPr>
              <a:t> Net </a:t>
            </a:r>
            <a:r>
              <a:rPr lang="en-US" sz="1600" b="1" dirty="0" err="1">
                <a:solidFill>
                  <a:schemeClr val="accent1"/>
                </a:solidFill>
              </a:rPr>
              <a:t>İstihdam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Görünümü</a:t>
            </a:r>
            <a:endParaRPr lang="en-US" sz="16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22B1C8-58F8-2ADA-DEB1-26DDB4456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328322"/>
              </p:ext>
            </p:extLst>
          </p:nvPr>
        </p:nvGraphicFramePr>
        <p:xfrm>
          <a:off x="2646360" y="3118479"/>
          <a:ext cx="2611438" cy="275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8360B4-B9C0-F8F6-5F92-30BE3E1D652D}"/>
              </a:ext>
            </a:extLst>
          </p:cNvPr>
          <p:cNvCxnSpPr>
            <a:cxnSpLocks/>
          </p:cNvCxnSpPr>
          <p:nvPr/>
        </p:nvCxnSpPr>
        <p:spPr>
          <a:xfrm>
            <a:off x="2876333" y="3601915"/>
            <a:ext cx="0" cy="2070100"/>
          </a:xfrm>
          <a:prstGeom prst="line">
            <a:avLst/>
          </a:prstGeom>
          <a:ln w="38100" cap="rnd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>
            <a:extLst>
              <a:ext uri="{FF2B5EF4-FFF2-40B4-BE49-F238E27FC236}">
                <a16:creationId xmlns:a16="http://schemas.microsoft.com/office/drawing/2014/main" id="{B9E74917-ED7B-29C4-E786-D9C6C2B7B57F}"/>
              </a:ext>
            </a:extLst>
          </p:cNvPr>
          <p:cNvSpPr txBox="1"/>
          <p:nvPr/>
        </p:nvSpPr>
        <p:spPr>
          <a:xfrm>
            <a:off x="3479300" y="4585168"/>
            <a:ext cx="110456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1"/>
                </a:solidFill>
              </a:rPr>
              <a:t>41%</a:t>
            </a:r>
            <a:endParaRPr lang="en-US" sz="1600">
              <a:solidFill>
                <a:schemeClr val="accent1"/>
              </a:solidFill>
              <a:cs typeface="Arial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46E3117-4B91-EBCB-1ECB-D693C4978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408042"/>
              </p:ext>
            </p:extLst>
          </p:nvPr>
        </p:nvGraphicFramePr>
        <p:xfrm>
          <a:off x="4821494" y="3106573"/>
          <a:ext cx="2432845" cy="293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6">
            <a:extLst>
              <a:ext uri="{FF2B5EF4-FFF2-40B4-BE49-F238E27FC236}">
                <a16:creationId xmlns:a16="http://schemas.microsoft.com/office/drawing/2014/main" id="{0A2690E2-4B47-5845-176C-F0E615B68309}"/>
              </a:ext>
            </a:extLst>
          </p:cNvPr>
          <p:cNvSpPr txBox="1"/>
          <p:nvPr/>
        </p:nvSpPr>
        <p:spPr>
          <a:xfrm>
            <a:off x="5484455" y="4620887"/>
            <a:ext cx="110456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5"/>
                </a:solidFill>
              </a:rPr>
              <a:t>18%</a:t>
            </a:r>
            <a:endParaRPr lang="en-US" sz="1600">
              <a:solidFill>
                <a:schemeClr val="accent5"/>
              </a:solidFill>
              <a:cs typeface="Arial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E697BDB-3609-FD65-0F11-958C16DA2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279886"/>
              </p:ext>
            </p:extLst>
          </p:nvPr>
        </p:nvGraphicFramePr>
        <p:xfrm>
          <a:off x="6949342" y="3118479"/>
          <a:ext cx="2463814" cy="284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26">
            <a:extLst>
              <a:ext uri="{FF2B5EF4-FFF2-40B4-BE49-F238E27FC236}">
                <a16:creationId xmlns:a16="http://schemas.microsoft.com/office/drawing/2014/main" id="{4B55E7C4-A9A4-2721-28F7-660EE330BD14}"/>
              </a:ext>
            </a:extLst>
          </p:cNvPr>
          <p:cNvSpPr txBox="1"/>
          <p:nvPr/>
        </p:nvSpPr>
        <p:spPr>
          <a:xfrm>
            <a:off x="7617060" y="4585168"/>
            <a:ext cx="110456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chemeClr val="accent2"/>
                </a:solidFill>
              </a:rPr>
              <a:t>38%</a:t>
            </a:r>
            <a:endParaRPr lang="en-US" sz="1600">
              <a:solidFill>
                <a:schemeClr val="accent2"/>
              </a:solidFill>
              <a:cs typeface="Arial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B202824-A42F-73F4-A85D-E5EEC297F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94638"/>
              </p:ext>
            </p:extLst>
          </p:nvPr>
        </p:nvGraphicFramePr>
        <p:xfrm>
          <a:off x="9173566" y="3416135"/>
          <a:ext cx="1968501" cy="231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26">
            <a:extLst>
              <a:ext uri="{FF2B5EF4-FFF2-40B4-BE49-F238E27FC236}">
                <a16:creationId xmlns:a16="http://schemas.microsoft.com/office/drawing/2014/main" id="{BE199592-F983-BF9C-9F70-989FF541EE96}"/>
              </a:ext>
            </a:extLst>
          </p:cNvPr>
          <p:cNvSpPr txBox="1"/>
          <p:nvPr/>
        </p:nvSpPr>
        <p:spPr>
          <a:xfrm>
            <a:off x="9610308" y="4585168"/>
            <a:ext cx="110456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/>
              <a:t>3%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11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1BF4C9C-0450-1854-9FD3-26B34CBD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99" r="4753" b="15283"/>
          <a:stretch/>
        </p:blipFill>
        <p:spPr>
          <a:xfrm>
            <a:off x="-5779" y="1414364"/>
            <a:ext cx="12197779" cy="5443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F0DDA-3208-F9B4-0922-49070551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Ocak</a:t>
            </a:r>
            <a:r>
              <a:rPr lang="en-US" dirty="0">
                <a:latin typeface="Arial"/>
                <a:cs typeface="Arial"/>
              </a:rPr>
              <a:t> – Mart </a:t>
            </a:r>
            <a:r>
              <a:rPr lang="tr-TR" dirty="0">
                <a:latin typeface="Arial"/>
                <a:cs typeface="Arial"/>
              </a:rPr>
              <a:t>Ayları </a:t>
            </a:r>
            <a:r>
              <a:rPr lang="en-US" dirty="0" err="1">
                <a:latin typeface="Arial"/>
                <a:cs typeface="Arial"/>
              </a:rPr>
              <a:t>İşveren</a:t>
            </a:r>
            <a:r>
              <a:rPr lang="tr-TR" dirty="0" err="1">
                <a:latin typeface="Arial"/>
                <a:cs typeface="Arial"/>
              </a:rPr>
              <a:t>lerin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İşe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Alım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Beklentileri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91AE-5893-0B72-700F-2AB6C9D7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53" y="1279829"/>
            <a:ext cx="10799178" cy="4807240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İlk </a:t>
            </a:r>
            <a:r>
              <a:rPr lang="en-US" dirty="0" err="1">
                <a:latin typeface="Arial"/>
                <a:ea typeface="+mn-lt"/>
                <a:cs typeface="+mn-lt"/>
              </a:rPr>
              <a:t>çeyrekte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personel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işe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alım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seviyelerinin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nasıl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değişeceği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r>
              <a:rPr lang="en-US" dirty="0" err="1">
                <a:latin typeface="Arial"/>
                <a:ea typeface="+mn-lt"/>
                <a:cs typeface="+mn-lt"/>
              </a:rPr>
              <a:t>düşünürlürken</a:t>
            </a:r>
            <a:r>
              <a:rPr lang="en-US" dirty="0">
                <a:latin typeface="Arial"/>
                <a:ea typeface="+mn-lt"/>
                <a:cs typeface="+mn-lt"/>
              </a:rPr>
              <a:t>, </a:t>
            </a:r>
            <a:r>
              <a:rPr lang="en-US" b="1" dirty="0">
                <a:latin typeface="Arial"/>
                <a:ea typeface="+mn-lt"/>
                <a:cs typeface="+mn-lt"/>
              </a:rPr>
              <a:t>41 </a:t>
            </a:r>
            <a:r>
              <a:rPr lang="en-US" b="1" dirty="0" err="1">
                <a:latin typeface="Arial"/>
                <a:ea typeface="+mn-lt"/>
                <a:cs typeface="+mn-lt"/>
              </a:rPr>
              <a:t>ülkenin</a:t>
            </a:r>
            <a:r>
              <a:rPr lang="en-US" b="1" dirty="0">
                <a:latin typeface="Arial"/>
                <a:ea typeface="+mn-lt"/>
                <a:cs typeface="+mn-lt"/>
              </a:rPr>
              <a:t> 39'unda </a:t>
            </a:r>
            <a:r>
              <a:rPr lang="en-US" b="1" dirty="0" err="1">
                <a:latin typeface="Arial"/>
                <a:ea typeface="+mn-lt"/>
                <a:cs typeface="+mn-lt"/>
              </a:rPr>
              <a:t>işverenler</a:t>
            </a:r>
            <a:r>
              <a:rPr lang="en-US" b="1" dirty="0">
                <a:latin typeface="Arial"/>
                <a:ea typeface="+mn-lt"/>
                <a:cs typeface="+mn-lt"/>
              </a:rPr>
              <a:t> </a:t>
            </a:r>
            <a:r>
              <a:rPr lang="en-US" b="1" dirty="0" err="1">
                <a:latin typeface="Arial"/>
                <a:ea typeface="+mn-lt"/>
                <a:cs typeface="+mn-lt"/>
              </a:rPr>
              <a:t>pozitif</a:t>
            </a:r>
            <a:r>
              <a:rPr lang="en-US" b="1" dirty="0">
                <a:latin typeface="Arial"/>
                <a:ea typeface="+mn-lt"/>
                <a:cs typeface="+mn-lt"/>
              </a:rPr>
              <a:t> Net </a:t>
            </a:r>
            <a:r>
              <a:rPr lang="en-US" b="1" dirty="0" err="1">
                <a:latin typeface="Arial"/>
                <a:ea typeface="+mn-lt"/>
                <a:cs typeface="+mn-lt"/>
              </a:rPr>
              <a:t>İStihdam</a:t>
            </a:r>
            <a:r>
              <a:rPr lang="en-US" b="1" dirty="0">
                <a:latin typeface="Arial"/>
                <a:ea typeface="+mn-lt"/>
                <a:cs typeface="+mn-lt"/>
              </a:rPr>
              <a:t> </a:t>
            </a:r>
            <a:r>
              <a:rPr lang="en-US" b="1" dirty="0" err="1">
                <a:latin typeface="Arial"/>
                <a:ea typeface="+mn-lt"/>
                <a:cs typeface="+mn-lt"/>
              </a:rPr>
              <a:t>Görünümü</a:t>
            </a:r>
            <a:r>
              <a:rPr lang="en-US" b="1" dirty="0">
                <a:latin typeface="Arial"/>
                <a:ea typeface="+mn-lt"/>
                <a:cs typeface="+mn-lt"/>
              </a:rPr>
              <a:t> </a:t>
            </a:r>
            <a:r>
              <a:rPr lang="en-US" b="1" dirty="0" err="1">
                <a:latin typeface="Arial"/>
                <a:ea typeface="+mn-lt"/>
                <a:cs typeface="+mn-lt"/>
              </a:rPr>
              <a:t>bildiriyor</a:t>
            </a:r>
            <a:r>
              <a:rPr lang="en-US" b="1" dirty="0">
                <a:latin typeface="Arial"/>
                <a:ea typeface="+mn-lt"/>
                <a:cs typeface="+mn-lt"/>
              </a:rPr>
              <a:t>.</a:t>
            </a:r>
          </a:p>
        </p:txBody>
      </p:sp>
      <p:graphicFrame>
        <p:nvGraphicFramePr>
          <p:cNvPr id="5" name="Global Country SA NEO Ranking" descr="94280f75-3935-4788-8f5c-0246dcfb578b Global Country SA NEO Ranking">
            <a:extLst>
              <a:ext uri="{FF2B5EF4-FFF2-40B4-BE49-F238E27FC236}">
                <a16:creationId xmlns:a16="http://schemas.microsoft.com/office/drawing/2014/main" id="{86CB44E4-3488-43F9-119A-6A09B5BD7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35655"/>
              </p:ext>
            </p:extLst>
          </p:nvPr>
        </p:nvGraphicFramePr>
        <p:xfrm>
          <a:off x="693153" y="2328714"/>
          <a:ext cx="10801350" cy="417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9">
            <a:extLst>
              <a:ext uri="{FF2B5EF4-FFF2-40B4-BE49-F238E27FC236}">
                <a16:creationId xmlns:a16="http://schemas.microsoft.com/office/drawing/2014/main" id="{C02B1417-BC73-9D3F-958D-F068ACC1C1EC}"/>
              </a:ext>
            </a:extLst>
          </p:cNvPr>
          <p:cNvSpPr txBox="1">
            <a:spLocks/>
          </p:cNvSpPr>
          <p:nvPr/>
        </p:nvSpPr>
        <p:spPr>
          <a:xfrm>
            <a:off x="1994485" y="2466988"/>
            <a:ext cx="8197249" cy="3166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b="1" dirty="0" err="1">
                <a:latin typeface="Arial"/>
                <a:cs typeface="Arial"/>
              </a:rPr>
              <a:t>Mevsimsellikten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Arındırılmış</a:t>
            </a:r>
            <a:r>
              <a:rPr lang="en-US" sz="1600" b="1" dirty="0">
                <a:latin typeface="Arial"/>
                <a:cs typeface="Arial"/>
              </a:rPr>
              <a:t> Net </a:t>
            </a:r>
            <a:r>
              <a:rPr lang="en-US" sz="1600" b="1" dirty="0" err="1">
                <a:latin typeface="Arial"/>
                <a:cs typeface="Arial"/>
              </a:rPr>
              <a:t>İstihdam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Görünümü</a:t>
            </a:r>
            <a:r>
              <a:rPr lang="en-US" sz="1600" b="1" dirty="0">
                <a:latin typeface="Arial"/>
                <a:cs typeface="Arial"/>
              </a:rPr>
              <a:t> (%)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3025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2E512D2D-C93C-A38B-0A92-DAA801ED9BC5}"/>
              </a:ext>
            </a:extLst>
          </p:cNvPr>
          <p:cNvSpPr/>
          <p:nvPr/>
        </p:nvSpPr>
        <p:spPr>
          <a:xfrm rot="5400000">
            <a:off x="1172907" y="1139453"/>
            <a:ext cx="3653539" cy="5999356"/>
          </a:xfrm>
          <a:prstGeom prst="round2SameRect">
            <a:avLst>
              <a:gd name="adj1" fmla="val 3237"/>
              <a:gd name="adj2" fmla="val 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01603B1-8E47-BE50-790D-E4BA91FC603A}"/>
              </a:ext>
            </a:extLst>
          </p:cNvPr>
          <p:cNvSpPr/>
          <p:nvPr/>
        </p:nvSpPr>
        <p:spPr>
          <a:xfrm>
            <a:off x="636104" y="2621975"/>
            <a:ext cx="4202103" cy="4871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72C3D542-8DB9-3CF1-03A6-52176CA4FC5A}"/>
              </a:ext>
            </a:extLst>
          </p:cNvPr>
          <p:cNvSpPr/>
          <p:nvPr/>
        </p:nvSpPr>
        <p:spPr>
          <a:xfrm rot="16200000">
            <a:off x="7338496" y="1091377"/>
            <a:ext cx="3653539" cy="6075694"/>
          </a:xfrm>
          <a:prstGeom prst="round2SameRect">
            <a:avLst>
              <a:gd name="adj1" fmla="val 3237"/>
              <a:gd name="adj2" fmla="val 0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C0003BE-D4F1-4308-F152-10ABAE6DB3FF}"/>
              </a:ext>
            </a:extLst>
          </p:cNvPr>
          <p:cNvSpPr/>
          <p:nvPr/>
        </p:nvSpPr>
        <p:spPr>
          <a:xfrm>
            <a:off x="7236822" y="2621975"/>
            <a:ext cx="3753395" cy="4871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DF3EF1-1DA2-5AF7-6DCB-3412CC1847B2}"/>
              </a:ext>
            </a:extLst>
          </p:cNvPr>
          <p:cNvGrpSpPr/>
          <p:nvPr/>
        </p:nvGrpSpPr>
        <p:grpSpPr>
          <a:xfrm>
            <a:off x="3939907" y="3376964"/>
            <a:ext cx="1777737" cy="2141219"/>
            <a:chOff x="8885858" y="3147616"/>
            <a:chExt cx="2011355" cy="2422603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89E3A95-1B65-0237-FE5E-15D4C52C61FF}"/>
                </a:ext>
              </a:extLst>
            </p:cNvPr>
            <p:cNvSpPr/>
            <p:nvPr/>
          </p:nvSpPr>
          <p:spPr>
            <a:xfrm>
              <a:off x="8885858" y="3147616"/>
              <a:ext cx="2007532" cy="2422603"/>
            </a:xfrm>
            <a:prstGeom prst="roundRect">
              <a:avLst>
                <a:gd name="adj" fmla="val 4342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5916E14-232B-65EB-C58A-8DD52270D7AA}"/>
                </a:ext>
              </a:extLst>
            </p:cNvPr>
            <p:cNvSpPr/>
            <p:nvPr/>
          </p:nvSpPr>
          <p:spPr>
            <a:xfrm>
              <a:off x="8889681" y="4658061"/>
              <a:ext cx="2007532" cy="912158"/>
            </a:xfrm>
            <a:prstGeom prst="roundRect">
              <a:avLst>
                <a:gd name="adj" fmla="val 43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tr-TR" sz="1400" b="1" dirty="0"/>
                <a:t>Kanada</a:t>
              </a:r>
              <a:endParaRPr lang="en-US" sz="1400" b="1" dirty="0"/>
            </a:p>
            <a:p>
              <a:pPr algn="ctr"/>
              <a:r>
                <a:rPr lang="en-US" sz="3000" b="1" dirty="0"/>
                <a:t>+34%</a:t>
              </a:r>
              <a:endParaRPr lang="en-US" sz="3000" b="1" dirty="0">
                <a:cs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2925A3-89F3-9D2C-4A45-A366635035BD}"/>
              </a:ext>
            </a:extLst>
          </p:cNvPr>
          <p:cNvGrpSpPr/>
          <p:nvPr/>
        </p:nvGrpSpPr>
        <p:grpSpPr>
          <a:xfrm>
            <a:off x="2079740" y="3376964"/>
            <a:ext cx="1777737" cy="2141219"/>
            <a:chOff x="8885858" y="3147616"/>
            <a:chExt cx="2011355" cy="24226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C4887BF-467B-7F4C-CAB5-072AB984A142}"/>
                </a:ext>
              </a:extLst>
            </p:cNvPr>
            <p:cNvSpPr/>
            <p:nvPr/>
          </p:nvSpPr>
          <p:spPr>
            <a:xfrm>
              <a:off x="8885858" y="3147616"/>
              <a:ext cx="2007532" cy="2422603"/>
            </a:xfrm>
            <a:prstGeom prst="roundRect">
              <a:avLst>
                <a:gd name="adj" fmla="val 4342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1A1AB7-E741-D26E-DDFE-BD17F44F84EC}"/>
                </a:ext>
              </a:extLst>
            </p:cNvPr>
            <p:cNvSpPr/>
            <p:nvPr/>
          </p:nvSpPr>
          <p:spPr>
            <a:xfrm>
              <a:off x="8889681" y="4658061"/>
              <a:ext cx="2007532" cy="912158"/>
            </a:xfrm>
            <a:prstGeom prst="roundRect">
              <a:avLst>
                <a:gd name="adj" fmla="val 43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tr-TR" sz="1400" b="1" dirty="0">
                  <a:cs typeface="Arial"/>
                </a:rPr>
                <a:t>Kosta Rika</a:t>
              </a:r>
              <a:endParaRPr lang="en-US" sz="1400" b="1" dirty="0">
                <a:cs typeface="Arial"/>
              </a:endParaRPr>
            </a:p>
            <a:p>
              <a:pPr algn="ctr"/>
              <a:r>
                <a:rPr lang="en-US" sz="3000" b="1" dirty="0"/>
                <a:t>+35%</a:t>
              </a:r>
              <a:endParaRPr lang="en-US" sz="3000" b="1" dirty="0">
                <a:cs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6E28-DFE6-6A80-1EEC-3D4B7A6C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87780"/>
            <a:ext cx="10918497" cy="777787"/>
          </a:xfrm>
        </p:spPr>
        <p:txBody>
          <a:bodyPr/>
          <a:lstStyle/>
          <a:p>
            <a:pPr indent="0">
              <a:buNone/>
            </a:pPr>
            <a:r>
              <a:rPr lang="en-US" sz="1800" dirty="0" err="1">
                <a:latin typeface="Arial"/>
                <a:cs typeface="Arial"/>
              </a:rPr>
              <a:t>Bölgeler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genel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olarak</a:t>
            </a:r>
            <a:r>
              <a:rPr lang="en-US" sz="1800" dirty="0">
                <a:latin typeface="Arial"/>
                <a:cs typeface="Arial"/>
              </a:rPr>
              <a:t> 1.çeyrek </a:t>
            </a:r>
            <a:r>
              <a:rPr lang="en-US" sz="1800" dirty="0" err="1">
                <a:latin typeface="Arial"/>
                <a:cs typeface="Arial"/>
              </a:rPr>
              <a:t>için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istikrarlı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tutumunu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sürdürürken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b="1" dirty="0" err="1">
                <a:latin typeface="Arial"/>
                <a:cs typeface="Arial"/>
              </a:rPr>
              <a:t>Kuzey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Amerika'daki</a:t>
            </a:r>
            <a:r>
              <a:rPr lang="en-US" sz="1800" b="1" dirty="0">
                <a:latin typeface="Arial"/>
                <a:cs typeface="Arial"/>
              </a:rPr>
              <a:t> (%+</a:t>
            </a:r>
            <a:r>
              <a:rPr lang="tr-TR" b="1" dirty="0">
                <a:latin typeface="Arial"/>
                <a:cs typeface="Arial"/>
              </a:rPr>
              <a:t>31</a:t>
            </a:r>
            <a:r>
              <a:rPr lang="en-US" sz="1800" b="1" dirty="0">
                <a:latin typeface="Arial"/>
                <a:cs typeface="Arial"/>
              </a:rPr>
              <a:t>) </a:t>
            </a:r>
            <a:r>
              <a:rPr lang="en-US" sz="1800" b="1" dirty="0" err="1">
                <a:latin typeface="Arial"/>
                <a:cs typeface="Arial"/>
              </a:rPr>
              <a:t>işverenler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en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olumlu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görünüm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bildiren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bölge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oldu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ardından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onu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Güney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Orta</a:t>
            </a:r>
            <a:r>
              <a:rPr lang="en-US" sz="1800" dirty="0">
                <a:latin typeface="Arial"/>
                <a:cs typeface="Arial"/>
              </a:rPr>
              <a:t> Amerika (+%28), </a:t>
            </a:r>
            <a:r>
              <a:rPr lang="en-US" sz="1800" dirty="0" err="1">
                <a:latin typeface="Arial"/>
                <a:cs typeface="Arial"/>
              </a:rPr>
              <a:t>Asya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Pasifik</a:t>
            </a:r>
            <a:r>
              <a:rPr lang="en-US" sz="1800" dirty="0">
                <a:latin typeface="Arial"/>
                <a:cs typeface="Arial"/>
              </a:rPr>
              <a:t> (%+25) </a:t>
            </a:r>
            <a:r>
              <a:rPr lang="en-US" sz="1800" dirty="0" err="1">
                <a:latin typeface="Arial"/>
                <a:cs typeface="Arial"/>
              </a:rPr>
              <a:t>ve</a:t>
            </a:r>
            <a:r>
              <a:rPr lang="en-US" sz="1800" dirty="0">
                <a:latin typeface="Arial"/>
                <a:cs typeface="Arial"/>
              </a:rPr>
              <a:t> EMEA (+%18) </a:t>
            </a:r>
            <a:r>
              <a:rPr lang="en-US" sz="1800" dirty="0" err="1">
                <a:latin typeface="Arial"/>
                <a:cs typeface="Arial"/>
              </a:rPr>
              <a:t>izledi</a:t>
            </a:r>
            <a:r>
              <a:rPr lang="en-US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C6D0D-24E4-467C-8800-0F6288ED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2023'ün İlk </a:t>
            </a:r>
            <a:r>
              <a:rPr lang="en-US" dirty="0" err="1">
                <a:latin typeface="Arial"/>
                <a:cs typeface="Arial"/>
              </a:rPr>
              <a:t>Çeyreğinde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Orta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Düzeyde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İşe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Alım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Bekleniyor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970BD7-A970-6263-A6AF-F5F9C697D684}"/>
              </a:ext>
            </a:extLst>
          </p:cNvPr>
          <p:cNvSpPr txBox="1">
            <a:spLocks/>
          </p:cNvSpPr>
          <p:nvPr/>
        </p:nvSpPr>
        <p:spPr>
          <a:xfrm>
            <a:off x="6391925" y="2731002"/>
            <a:ext cx="5491313" cy="2251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3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12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1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10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73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tabLst/>
              <a:defRPr sz="9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       </a:t>
            </a:r>
            <a:r>
              <a:rPr lang="tr-TR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En Düşük İşe Alım Beklentisi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90E924-3DFE-C769-76D2-78FB0AF05580}"/>
              </a:ext>
            </a:extLst>
          </p:cNvPr>
          <p:cNvSpPr txBox="1">
            <a:spLocks/>
          </p:cNvSpPr>
          <p:nvPr/>
        </p:nvSpPr>
        <p:spPr>
          <a:xfrm>
            <a:off x="222952" y="2743025"/>
            <a:ext cx="5491313" cy="3108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3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12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1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tabLst/>
              <a:defRPr sz="10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573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tabLst/>
              <a:defRPr sz="90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Güçlü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İşe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Al</a:t>
            </a:r>
            <a:r>
              <a:rPr lang="tr-TR" sz="1600" b="1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ım</a:t>
            </a:r>
            <a:r>
              <a:rPr lang="en-US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Beklenti</a:t>
            </a:r>
            <a:r>
              <a:rPr lang="tr-TR" sz="1600" b="1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si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5FE9186-7417-A481-01C3-C3F0DDBE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651" y="2650200"/>
            <a:ext cx="465132" cy="4651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CB79FDE-2632-F0DF-CC55-FBDB75F96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36016" y="2610994"/>
            <a:ext cx="465132" cy="4651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DF8EAC2-B185-AC18-5A5C-4683301E727B}"/>
              </a:ext>
            </a:extLst>
          </p:cNvPr>
          <p:cNvGrpSpPr/>
          <p:nvPr/>
        </p:nvGrpSpPr>
        <p:grpSpPr>
          <a:xfrm>
            <a:off x="222952" y="3376964"/>
            <a:ext cx="1777737" cy="2141219"/>
            <a:chOff x="8885858" y="3147616"/>
            <a:chExt cx="2011355" cy="242260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B49A4CC-A576-671B-AA93-7BEA822EA679}"/>
                </a:ext>
              </a:extLst>
            </p:cNvPr>
            <p:cNvSpPr/>
            <p:nvPr/>
          </p:nvSpPr>
          <p:spPr>
            <a:xfrm>
              <a:off x="8885858" y="3147616"/>
              <a:ext cx="2007532" cy="2422603"/>
            </a:xfrm>
            <a:prstGeom prst="roundRect">
              <a:avLst>
                <a:gd name="adj" fmla="val 4342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DCB087-859D-1401-E8E4-366FCB098A77}"/>
                </a:ext>
              </a:extLst>
            </p:cNvPr>
            <p:cNvSpPr/>
            <p:nvPr/>
          </p:nvSpPr>
          <p:spPr>
            <a:xfrm>
              <a:off x="8889681" y="4658061"/>
              <a:ext cx="2007532" cy="912158"/>
            </a:xfrm>
            <a:prstGeom prst="roundRect">
              <a:avLst>
                <a:gd name="adj" fmla="val 43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 dirty="0"/>
                <a:t>Panama</a:t>
              </a:r>
              <a:endParaRPr lang="en-US" sz="1400" b="1" dirty="0">
                <a:cs typeface="Arial"/>
              </a:endParaRPr>
            </a:p>
            <a:p>
              <a:pPr algn="ctr"/>
              <a:r>
                <a:rPr lang="en-US" sz="3000" b="1" dirty="0"/>
                <a:t>+39%</a:t>
              </a:r>
              <a:endParaRPr lang="en-US" sz="3000" b="1" dirty="0">
                <a:cs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1B96A0-DEB9-6622-007C-86244C2D8434}"/>
              </a:ext>
            </a:extLst>
          </p:cNvPr>
          <p:cNvGrpSpPr/>
          <p:nvPr/>
        </p:nvGrpSpPr>
        <p:grpSpPr>
          <a:xfrm>
            <a:off x="10108881" y="3376964"/>
            <a:ext cx="1777737" cy="2141219"/>
            <a:chOff x="8885858" y="3147616"/>
            <a:chExt cx="2011355" cy="242260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FF27072-84A0-E770-0F99-B6C874995AC3}"/>
                </a:ext>
              </a:extLst>
            </p:cNvPr>
            <p:cNvSpPr/>
            <p:nvPr/>
          </p:nvSpPr>
          <p:spPr>
            <a:xfrm>
              <a:off x="8885858" y="3147616"/>
              <a:ext cx="2007532" cy="2422603"/>
            </a:xfrm>
            <a:prstGeom prst="roundRect">
              <a:avLst>
                <a:gd name="adj" fmla="val 4342"/>
              </a:avLst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C01BDDA-3BC5-8B32-5E76-C37B41F4BE47}"/>
                </a:ext>
              </a:extLst>
            </p:cNvPr>
            <p:cNvSpPr/>
            <p:nvPr/>
          </p:nvSpPr>
          <p:spPr>
            <a:xfrm>
              <a:off x="8889681" y="4658061"/>
              <a:ext cx="2007532" cy="912158"/>
            </a:xfrm>
            <a:prstGeom prst="roundRect">
              <a:avLst>
                <a:gd name="adj" fmla="val 43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tr-TR" sz="1400" b="1" dirty="0"/>
                <a:t>Macaristan</a:t>
              </a:r>
              <a:endParaRPr lang="en-US" sz="1400" b="1" dirty="0"/>
            </a:p>
            <a:p>
              <a:pPr algn="ctr"/>
              <a:r>
                <a:rPr lang="en-US" sz="3000" b="1" dirty="0"/>
                <a:t>-8%</a:t>
              </a:r>
              <a:endParaRPr lang="en-US" sz="3000" b="1" dirty="0">
                <a:cs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D5C5D9-2B49-1BCA-3480-FDF38302DEA5}"/>
              </a:ext>
            </a:extLst>
          </p:cNvPr>
          <p:cNvGrpSpPr/>
          <p:nvPr/>
        </p:nvGrpSpPr>
        <p:grpSpPr>
          <a:xfrm>
            <a:off x="8248714" y="3376964"/>
            <a:ext cx="1777737" cy="2141219"/>
            <a:chOff x="8885858" y="3147616"/>
            <a:chExt cx="2011355" cy="242260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B3B894-476B-4517-D328-ECEECE1A9F28}"/>
                </a:ext>
              </a:extLst>
            </p:cNvPr>
            <p:cNvSpPr/>
            <p:nvPr/>
          </p:nvSpPr>
          <p:spPr>
            <a:xfrm>
              <a:off x="8885858" y="3147616"/>
              <a:ext cx="2007532" cy="2422603"/>
            </a:xfrm>
            <a:prstGeom prst="roundRect">
              <a:avLst>
                <a:gd name="adj" fmla="val 4342"/>
              </a:avLst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A37F0DB-1DCF-1251-094B-633CC8D9B4CE}"/>
                </a:ext>
              </a:extLst>
            </p:cNvPr>
            <p:cNvSpPr/>
            <p:nvPr/>
          </p:nvSpPr>
          <p:spPr>
            <a:xfrm>
              <a:off x="8889681" y="4658061"/>
              <a:ext cx="2007532" cy="912158"/>
            </a:xfrm>
            <a:prstGeom prst="roundRect">
              <a:avLst>
                <a:gd name="adj" fmla="val 43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tr-TR" sz="1400" b="1" dirty="0">
                  <a:cs typeface="Arial"/>
                </a:rPr>
                <a:t>Polonya</a:t>
              </a:r>
              <a:endParaRPr lang="en-US" sz="1400" b="1" dirty="0">
                <a:cs typeface="Arial"/>
              </a:endParaRPr>
            </a:p>
            <a:p>
              <a:pPr algn="ctr"/>
              <a:r>
                <a:rPr lang="en-US" sz="3000" b="1" dirty="0"/>
                <a:t>-2%</a:t>
              </a:r>
              <a:endParaRPr lang="en-US" sz="3000" b="1" dirty="0">
                <a:cs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2B8169-A572-0F85-74C8-675019C4A61B}"/>
              </a:ext>
            </a:extLst>
          </p:cNvPr>
          <p:cNvGrpSpPr/>
          <p:nvPr/>
        </p:nvGrpSpPr>
        <p:grpSpPr>
          <a:xfrm>
            <a:off x="6391926" y="3376964"/>
            <a:ext cx="1777737" cy="2141219"/>
            <a:chOff x="8885858" y="3147616"/>
            <a:chExt cx="2011355" cy="2422603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2719FA1-DA96-86D4-39BA-CB1F67E230A7}"/>
                </a:ext>
              </a:extLst>
            </p:cNvPr>
            <p:cNvSpPr/>
            <p:nvPr/>
          </p:nvSpPr>
          <p:spPr>
            <a:xfrm>
              <a:off x="8885858" y="3147616"/>
              <a:ext cx="2007532" cy="2422603"/>
            </a:xfrm>
            <a:prstGeom prst="roundRect">
              <a:avLst>
                <a:gd name="adj" fmla="val 4342"/>
              </a:avLst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E00B086-F5EE-5B3B-F8E2-491AF08AC94F}"/>
                </a:ext>
              </a:extLst>
            </p:cNvPr>
            <p:cNvSpPr/>
            <p:nvPr/>
          </p:nvSpPr>
          <p:spPr>
            <a:xfrm>
              <a:off x="8889681" y="4658061"/>
              <a:ext cx="2007532" cy="912158"/>
            </a:xfrm>
            <a:prstGeom prst="roundRect">
              <a:avLst>
                <a:gd name="adj" fmla="val 43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tr-TR" sz="1400" b="1" dirty="0"/>
                <a:t>Çek Cumhuriyeti</a:t>
              </a:r>
              <a:endParaRPr lang="en-US" sz="1400" b="1" dirty="0">
                <a:cs typeface="Arial"/>
              </a:endParaRPr>
            </a:p>
            <a:p>
              <a:pPr algn="ctr"/>
              <a:r>
                <a:rPr lang="en-US" sz="3000" b="1" dirty="0"/>
                <a:t>+1%</a:t>
              </a:r>
              <a:endParaRPr lang="en-US" sz="3000" b="1" dirty="0">
                <a:cs typeface="Arial"/>
              </a:endParaRPr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4C92D4BB-1C2C-4768-8E0B-57ED01C02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6844" y="3436236"/>
            <a:ext cx="1300483" cy="130048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ADF8494-7A5C-E929-FF08-D5D3E40B30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423327" y="3600945"/>
            <a:ext cx="1076366" cy="1076366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4BCFEED-3589-5D12-1450-2B850602E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17236" y="3400575"/>
            <a:ext cx="1390844" cy="139084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C4195FD-6CCA-25D7-2A7A-6C2C0931A2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83683" y="3360818"/>
            <a:ext cx="1459135" cy="145913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E2F407B-E32B-95A4-E8C1-CA270B8921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571155" y="3507359"/>
            <a:ext cx="1108184" cy="110818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F087D6C6-00B1-41B7-E26D-E978C71CA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352371" y="3442788"/>
            <a:ext cx="1287378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86B375-64C7-45EA-EB2B-E14A0ACD87C2}"/>
              </a:ext>
            </a:extLst>
          </p:cNvPr>
          <p:cNvSpPr/>
          <p:nvPr/>
        </p:nvSpPr>
        <p:spPr>
          <a:xfrm>
            <a:off x="0" y="4329952"/>
            <a:ext cx="12192000" cy="1896011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02ED3D-0A7B-2E98-87A1-1CFC75C1A5F7}"/>
              </a:ext>
            </a:extLst>
          </p:cNvPr>
          <p:cNvSpPr/>
          <p:nvPr/>
        </p:nvSpPr>
        <p:spPr>
          <a:xfrm>
            <a:off x="4814" y="2204795"/>
            <a:ext cx="12187186" cy="2125149"/>
          </a:xfrm>
          <a:prstGeom prst="rect">
            <a:avLst/>
          </a:prstGeom>
          <a:solidFill>
            <a:schemeClr val="accent1">
              <a:alpha val="998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8959AE9-DD01-B89A-1A7D-78B53B21F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27544"/>
              </p:ext>
            </p:extLst>
          </p:nvPr>
        </p:nvGraphicFramePr>
        <p:xfrm>
          <a:off x="379912" y="2993269"/>
          <a:ext cx="11430002" cy="315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AE52AED8-FF80-8A2C-6270-08BBA551F50F}"/>
              </a:ext>
            </a:extLst>
          </p:cNvPr>
          <p:cNvSpPr/>
          <p:nvPr/>
        </p:nvSpPr>
        <p:spPr>
          <a:xfrm>
            <a:off x="417115" y="5189772"/>
            <a:ext cx="753036" cy="753036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EF02F0-54EE-30E6-D505-5C744C0ECC9A}"/>
              </a:ext>
            </a:extLst>
          </p:cNvPr>
          <p:cNvCxnSpPr>
            <a:cxnSpLocks/>
          </p:cNvCxnSpPr>
          <p:nvPr/>
        </p:nvCxnSpPr>
        <p:spPr>
          <a:xfrm>
            <a:off x="0" y="4329944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54715E-4AD5-6548-7718-78F1247D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54" y="687097"/>
            <a:ext cx="11400780" cy="456190"/>
          </a:xfrm>
        </p:spPr>
        <p:txBody>
          <a:bodyPr/>
          <a:lstStyle/>
          <a:p>
            <a:r>
              <a:rPr lang="tr-TR" sz="2400" dirty="0"/>
              <a:t>İ</a:t>
            </a:r>
            <a:r>
              <a:rPr lang="en-US" sz="2400" dirty="0" err="1"/>
              <a:t>şverenlerin</a:t>
            </a:r>
            <a:r>
              <a:rPr lang="en-US" sz="2400" dirty="0"/>
              <a:t> </a:t>
            </a:r>
            <a:r>
              <a:rPr lang="en-US" sz="2400" dirty="0" err="1"/>
              <a:t>Zorluklara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Gösterecekleri</a:t>
            </a:r>
            <a:r>
              <a:rPr lang="en-US" sz="2400" dirty="0"/>
              <a:t> 3 </a:t>
            </a:r>
            <a:r>
              <a:rPr lang="en-US" sz="2400" dirty="0" err="1"/>
              <a:t>Aylık</a:t>
            </a:r>
            <a:r>
              <a:rPr lang="en-US" sz="2400" dirty="0"/>
              <a:t> </a:t>
            </a:r>
            <a:r>
              <a:rPr lang="en-US" sz="2400" dirty="0" err="1"/>
              <a:t>İstihdam</a:t>
            </a:r>
            <a:r>
              <a:rPr lang="en-US" sz="2400" dirty="0"/>
              <a:t> </a:t>
            </a:r>
            <a:r>
              <a:rPr lang="en-US" sz="2400" dirty="0" err="1"/>
              <a:t>Değişimi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3E33-B614-19B3-EA7B-46D38A62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287780"/>
            <a:ext cx="10799178" cy="550871"/>
          </a:xfrm>
        </p:spPr>
        <p:txBody>
          <a:bodyPr/>
          <a:lstStyle/>
          <a:p>
            <a:pPr indent="0">
              <a:buNone/>
            </a:pPr>
            <a:r>
              <a:rPr lang="en-US" dirty="0" err="1">
                <a:latin typeface="Arial"/>
                <a:cs typeface="Arial"/>
              </a:rPr>
              <a:t>Muhtemel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durgunluk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enflasyona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ilişkin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endişeler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arttıkça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tr-TR" dirty="0">
                <a:latin typeface="Arial"/>
                <a:cs typeface="Arial"/>
              </a:rPr>
              <a:t>istihdam değişimi </a:t>
            </a:r>
            <a:r>
              <a:rPr lang="en-US" dirty="0" err="1">
                <a:latin typeface="Arial"/>
                <a:cs typeface="Arial"/>
              </a:rPr>
              <a:t>ülkeler</a:t>
            </a:r>
            <a:r>
              <a:rPr lang="tr-TR" dirty="0">
                <a:latin typeface="Arial"/>
                <a:cs typeface="Arial"/>
              </a:rPr>
              <a:t>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genelinde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azalmaya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devam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ediyor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670AE-63D3-8E02-3A64-43C99920C02D}"/>
              </a:ext>
            </a:extLst>
          </p:cNvPr>
          <p:cNvSpPr txBox="1"/>
          <p:nvPr/>
        </p:nvSpPr>
        <p:spPr>
          <a:xfrm rot="16200000">
            <a:off x="1454445" y="3373430"/>
            <a:ext cx="1156996" cy="32521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/>
              <a:t>Greece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Austria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Taiwan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Israel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Canada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Argentina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Turkey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Romania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Switzerland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Panama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Japan</a:t>
            </a:r>
          </a:p>
          <a:p>
            <a:pPr algn="r"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Spain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0E7BB40C-2C3F-A773-65DE-21667A02A831}"/>
              </a:ext>
            </a:extLst>
          </p:cNvPr>
          <p:cNvSpPr txBox="1">
            <a:spLocks/>
          </p:cNvSpPr>
          <p:nvPr/>
        </p:nvSpPr>
        <p:spPr>
          <a:xfrm>
            <a:off x="417116" y="2444235"/>
            <a:ext cx="11392798" cy="3166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b="1" dirty="0" err="1">
                <a:latin typeface="Arial"/>
                <a:cs typeface="Arial"/>
              </a:rPr>
              <a:t>Mevsimsellikten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Arındırılmış</a:t>
            </a:r>
            <a:r>
              <a:rPr lang="en-US" sz="1600" b="1" dirty="0">
                <a:latin typeface="Arial"/>
                <a:cs typeface="Arial"/>
              </a:rPr>
              <a:t> Net </a:t>
            </a:r>
            <a:r>
              <a:rPr lang="en-US" sz="1600" b="1" dirty="0" err="1">
                <a:latin typeface="Arial"/>
                <a:cs typeface="Arial"/>
              </a:rPr>
              <a:t>İstihdam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Görünümlerinde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Çeyrekten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Çeyreğe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Değişimler</a:t>
            </a:r>
            <a:r>
              <a:rPr lang="en-US" sz="1600" b="1" dirty="0">
                <a:latin typeface="Arial"/>
                <a:cs typeface="Arial"/>
              </a:rPr>
              <a:t> (%)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27B35-FA45-F448-D83E-64AF0210A764}"/>
              </a:ext>
            </a:extLst>
          </p:cNvPr>
          <p:cNvSpPr txBox="1"/>
          <p:nvPr/>
        </p:nvSpPr>
        <p:spPr>
          <a:xfrm rot="16200000">
            <a:off x="7050294" y="-487758"/>
            <a:ext cx="1507463" cy="80047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/>
              <a:t>Peru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Finland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Poland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Singapore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Ireland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Germany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Italy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Slovakia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Hungary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United States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South Africa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United Kingdom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Puerto Rico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Guatemala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Australia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France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Netherlands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Belgium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Norway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Sweden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Czech Republic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Mexico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Portugal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Costa Rica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China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Colombia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Brazil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Hong Kong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150" dirty="0">
                <a:cs typeface="Arial"/>
              </a:rPr>
              <a:t>India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21E5386-FF14-E42E-ACF8-4D47475EC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6565" y="5339223"/>
            <a:ext cx="454133" cy="4541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C00CF10-1D4B-574F-8164-274AFC41F965}"/>
              </a:ext>
            </a:extLst>
          </p:cNvPr>
          <p:cNvSpPr/>
          <p:nvPr/>
        </p:nvSpPr>
        <p:spPr>
          <a:xfrm>
            <a:off x="417115" y="2531436"/>
            <a:ext cx="753036" cy="75303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0FEFCA-70F6-C023-75FE-447FAB0BA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0141" y="2680051"/>
            <a:ext cx="446983" cy="4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8EA2265-52FC-67A3-E776-E87FF10527CB}"/>
              </a:ext>
            </a:extLst>
          </p:cNvPr>
          <p:cNvSpPr/>
          <p:nvPr/>
        </p:nvSpPr>
        <p:spPr>
          <a:xfrm>
            <a:off x="5545343" y="2232454"/>
            <a:ext cx="6036272" cy="3790660"/>
          </a:xfrm>
          <a:prstGeom prst="roundRect">
            <a:avLst>
              <a:gd name="adj" fmla="val 2531"/>
            </a:avLst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1B93CAD8-95EC-AF73-F837-D4075096B434}"/>
              </a:ext>
            </a:extLst>
          </p:cNvPr>
          <p:cNvSpPr/>
          <p:nvPr/>
        </p:nvSpPr>
        <p:spPr>
          <a:xfrm>
            <a:off x="695324" y="2232454"/>
            <a:ext cx="4655342" cy="3790660"/>
          </a:xfrm>
          <a:prstGeom prst="roundRect">
            <a:avLst>
              <a:gd name="adj" fmla="val 2888"/>
            </a:avLst>
          </a:prstGeom>
          <a:solidFill>
            <a:schemeClr val="accent1">
              <a:alpha val="1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0DC8889E-E542-B873-4C46-C4629A883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288953"/>
              </p:ext>
            </p:extLst>
          </p:nvPr>
        </p:nvGraphicFramePr>
        <p:xfrm>
          <a:off x="5739127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1D741018-397A-0E60-456F-09A915733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417218"/>
              </p:ext>
            </p:extLst>
          </p:nvPr>
        </p:nvGraphicFramePr>
        <p:xfrm>
          <a:off x="7159056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006C1DAA-1206-F0C0-7EA7-CC1C6CFE4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974583"/>
              </p:ext>
            </p:extLst>
          </p:nvPr>
        </p:nvGraphicFramePr>
        <p:xfrm>
          <a:off x="8577644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56E82133-9E52-12A6-67ED-E18DE1677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094413"/>
              </p:ext>
            </p:extLst>
          </p:nvPr>
        </p:nvGraphicFramePr>
        <p:xfrm>
          <a:off x="9996233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E106E47-0618-F328-81AF-9D8A040BC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819962"/>
              </p:ext>
            </p:extLst>
          </p:nvPr>
        </p:nvGraphicFramePr>
        <p:xfrm>
          <a:off x="911157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0B5105FD-52A6-7E19-29D9-3A09DF6B2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652249"/>
              </p:ext>
            </p:extLst>
          </p:nvPr>
        </p:nvGraphicFramePr>
        <p:xfrm>
          <a:off x="2331086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1905E3E7-5687-3D3C-A8D3-3568E4CD3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94893"/>
              </p:ext>
            </p:extLst>
          </p:nvPr>
        </p:nvGraphicFramePr>
        <p:xfrm>
          <a:off x="3749674" y="4062677"/>
          <a:ext cx="1371730" cy="172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43A0D7E0-5FEF-D71D-D397-C18F2A429C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117448" y="4456314"/>
            <a:ext cx="636180" cy="63618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5FFC290-7CEC-E739-D2E4-4474DD7DA2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627805" y="4353583"/>
            <a:ext cx="778290" cy="77829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449EE31-F1A5-D758-3753-B58D1EEF90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30909" y="4383547"/>
            <a:ext cx="781715" cy="781715"/>
          </a:xfrm>
          <a:prstGeom prst="rect">
            <a:avLst/>
          </a:prstGeom>
        </p:spPr>
      </p:pic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93A279C0-F414-39AD-22AA-542A06CC9960}"/>
              </a:ext>
            </a:extLst>
          </p:cNvPr>
          <p:cNvSpPr/>
          <p:nvPr/>
        </p:nvSpPr>
        <p:spPr>
          <a:xfrm>
            <a:off x="5545343" y="2232454"/>
            <a:ext cx="6036272" cy="1481111"/>
          </a:xfrm>
          <a:prstGeom prst="roundRect">
            <a:avLst>
              <a:gd name="adj" fmla="val 7375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Çeyreğe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göre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olumlu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iyileşmeler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Yunanistan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(%+9),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Avusturya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(%+6),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Tayvan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(%+4)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ve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İsrail'de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(%+4)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görüldü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.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536BC60-F17B-7B87-1B6D-DBC1ACBE792D}"/>
              </a:ext>
            </a:extLst>
          </p:cNvPr>
          <p:cNvSpPr/>
          <p:nvPr/>
        </p:nvSpPr>
        <p:spPr>
          <a:xfrm>
            <a:off x="695325" y="2232454"/>
            <a:ext cx="4655341" cy="1481111"/>
          </a:xfrm>
          <a:prstGeom prst="roundRect">
            <a:avLst>
              <a:gd name="adj" fmla="val 6328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Yıla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göre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büyük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iyileşmeler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ar</a:t>
            </a:r>
            <a:r>
              <a:rPr lang="tr-TR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t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arda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ikinci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çeyrekte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Singapur'da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(%+19),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Panama'da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(%+4)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ve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Kosta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Rika'da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 (%+3)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görüldü</a:t>
            </a:r>
            <a:r>
              <a:rPr lang="en-US" sz="1600" dirty="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Arial"/>
              </a:rPr>
              <a:t>.</a:t>
            </a:r>
            <a:endParaRPr lang="en-US" sz="16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92693-66D9-03A1-F15F-B7D1D29B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Yıldan</a:t>
            </a:r>
            <a:r>
              <a:rPr lang="en-US" dirty="0"/>
              <a:t> </a:t>
            </a:r>
            <a:r>
              <a:rPr lang="en-US" dirty="0" err="1"/>
              <a:t>Yıla</a:t>
            </a:r>
            <a:r>
              <a:rPr lang="en-US" dirty="0"/>
              <a:t> </a:t>
            </a:r>
            <a:r>
              <a:rPr lang="tr-TR" dirty="0"/>
              <a:t>&amp;</a:t>
            </a:r>
            <a:r>
              <a:rPr lang="en-US" dirty="0"/>
              <a:t> </a:t>
            </a:r>
            <a:r>
              <a:rPr lang="en-US" dirty="0" err="1"/>
              <a:t>Çeyrekten</a:t>
            </a:r>
            <a:r>
              <a:rPr lang="en-US" dirty="0"/>
              <a:t> </a:t>
            </a:r>
            <a:r>
              <a:rPr lang="en-US" dirty="0" err="1"/>
              <a:t>Çeyreğe</a:t>
            </a:r>
            <a:r>
              <a:rPr lang="en-US" dirty="0"/>
              <a:t> </a:t>
            </a:r>
            <a:r>
              <a:rPr lang="en-US" dirty="0" err="1"/>
              <a:t>Görünümler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4E388-4507-89A4-7776-BCBA3F0F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287780"/>
            <a:ext cx="10799178" cy="994369"/>
          </a:xfrm>
        </p:spPr>
        <p:txBody>
          <a:bodyPr/>
          <a:lstStyle/>
          <a:p>
            <a:pPr indent="0">
              <a:buNone/>
            </a:pPr>
            <a:r>
              <a:rPr lang="tr-TR" sz="1800" b="1" dirty="0">
                <a:latin typeface="Arial"/>
                <a:cs typeface="Arial"/>
              </a:rPr>
              <a:t>İstihdam beklentisi, </a:t>
            </a:r>
            <a:r>
              <a:rPr lang="en-US" sz="1800" b="1" dirty="0" err="1">
                <a:latin typeface="Arial"/>
                <a:cs typeface="Arial"/>
              </a:rPr>
              <a:t>bir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yıl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öncesine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göre</a:t>
            </a:r>
            <a:r>
              <a:rPr lang="tr-TR" sz="1800" b="1" dirty="0">
                <a:latin typeface="Arial"/>
                <a:cs typeface="Arial"/>
              </a:rPr>
              <a:t>;</a:t>
            </a:r>
            <a:r>
              <a:rPr lang="en-US" sz="1800" b="1" dirty="0">
                <a:latin typeface="Arial"/>
                <a:cs typeface="Arial"/>
              </a:rPr>
              <a:t> 4 </a:t>
            </a:r>
            <a:r>
              <a:rPr lang="en-US" sz="1800" b="1" dirty="0" err="1">
                <a:latin typeface="Arial"/>
                <a:cs typeface="Arial"/>
              </a:rPr>
              <a:t>ülke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ve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err="1">
                <a:latin typeface="Arial"/>
                <a:cs typeface="Arial"/>
              </a:rPr>
              <a:t>bölgede</a:t>
            </a:r>
            <a:r>
              <a:rPr lang="tr-TR" dirty="0">
                <a:latin typeface="Arial"/>
                <a:cs typeface="Arial"/>
              </a:rPr>
              <a:t>,</a:t>
            </a:r>
            <a:r>
              <a:rPr lang="en-US" sz="1800" dirty="0">
                <a:latin typeface="Arial"/>
                <a:cs typeface="Arial"/>
              </a:rPr>
              <a:t> son </a:t>
            </a:r>
            <a:r>
              <a:rPr lang="en-US" sz="1800" dirty="0" err="1">
                <a:latin typeface="Arial"/>
                <a:cs typeface="Arial"/>
              </a:rPr>
              <a:t>çeyrekten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bu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yana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tr-TR" sz="1800" dirty="0">
                <a:latin typeface="Arial"/>
                <a:cs typeface="Arial"/>
              </a:rPr>
              <a:t>ise </a:t>
            </a:r>
            <a:r>
              <a:rPr lang="en-US" sz="1800" dirty="0">
                <a:latin typeface="Arial"/>
                <a:cs typeface="Arial"/>
              </a:rPr>
              <a:t>12 </a:t>
            </a:r>
            <a:r>
              <a:rPr lang="en-US" sz="1800" dirty="0" err="1">
                <a:latin typeface="Arial"/>
                <a:cs typeface="Arial"/>
              </a:rPr>
              <a:t>ülkede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tr-TR" sz="1800" dirty="0">
                <a:latin typeface="Arial"/>
                <a:cs typeface="Arial"/>
              </a:rPr>
              <a:t>artış gösteriyor.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546BA1BD-E402-600F-B095-F1B8F904646D}"/>
              </a:ext>
            </a:extLst>
          </p:cNvPr>
          <p:cNvSpPr txBox="1"/>
          <p:nvPr/>
        </p:nvSpPr>
        <p:spPr>
          <a:xfrm>
            <a:off x="911156" y="5008646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1"/>
                </a:solidFill>
              </a:rPr>
              <a:t>+</a:t>
            </a:r>
            <a:r>
              <a:rPr lang="en-US" sz="3000" b="1">
                <a:solidFill>
                  <a:schemeClr val="accent1"/>
                </a:solidFill>
              </a:rPr>
              <a:t>19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46" name="TextBox 26">
            <a:extLst>
              <a:ext uri="{FF2B5EF4-FFF2-40B4-BE49-F238E27FC236}">
                <a16:creationId xmlns:a16="http://schemas.microsoft.com/office/drawing/2014/main" id="{9F9467A1-BDE0-64A2-92C6-462AB2994A44}"/>
              </a:ext>
            </a:extLst>
          </p:cNvPr>
          <p:cNvSpPr txBox="1"/>
          <p:nvPr/>
        </p:nvSpPr>
        <p:spPr>
          <a:xfrm>
            <a:off x="2331085" y="5008646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1"/>
                </a:solidFill>
              </a:rPr>
              <a:t>+</a:t>
            </a:r>
            <a:r>
              <a:rPr lang="en-US" sz="3000" b="1">
                <a:solidFill>
                  <a:schemeClr val="accent1"/>
                </a:solidFill>
              </a:rPr>
              <a:t>4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48" name="TextBox 26">
            <a:extLst>
              <a:ext uri="{FF2B5EF4-FFF2-40B4-BE49-F238E27FC236}">
                <a16:creationId xmlns:a16="http://schemas.microsoft.com/office/drawing/2014/main" id="{6B628AF0-312C-63FD-2612-56DCCF6AD2BF}"/>
              </a:ext>
            </a:extLst>
          </p:cNvPr>
          <p:cNvSpPr txBox="1"/>
          <p:nvPr/>
        </p:nvSpPr>
        <p:spPr>
          <a:xfrm>
            <a:off x="3749673" y="5008646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1"/>
                </a:solidFill>
              </a:rPr>
              <a:t>+</a:t>
            </a:r>
            <a:r>
              <a:rPr lang="en-US" sz="3000" b="1">
                <a:solidFill>
                  <a:schemeClr val="accent1"/>
                </a:solidFill>
              </a:rPr>
              <a:t>3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53" name="TextBox 26">
            <a:extLst>
              <a:ext uri="{FF2B5EF4-FFF2-40B4-BE49-F238E27FC236}">
                <a16:creationId xmlns:a16="http://schemas.microsoft.com/office/drawing/2014/main" id="{E580F7CF-4DFF-8155-75AB-66E43C17E226}"/>
              </a:ext>
            </a:extLst>
          </p:cNvPr>
          <p:cNvSpPr txBox="1"/>
          <p:nvPr/>
        </p:nvSpPr>
        <p:spPr>
          <a:xfrm>
            <a:off x="5739126" y="5008214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1"/>
                </a:solidFill>
              </a:rPr>
              <a:t>+</a:t>
            </a:r>
            <a:r>
              <a:rPr lang="en-US" sz="3000" b="1">
                <a:solidFill>
                  <a:schemeClr val="accent1"/>
                </a:solidFill>
              </a:rPr>
              <a:t>9</a:t>
            </a:r>
            <a:r>
              <a:rPr lang="en-US" sz="2000" b="1">
                <a:solidFill>
                  <a:schemeClr val="accent1"/>
                </a:solidFill>
              </a:rPr>
              <a:t>%</a:t>
            </a:r>
            <a:endParaRPr lang="en-US" sz="200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55" name="TextBox 26">
            <a:extLst>
              <a:ext uri="{FF2B5EF4-FFF2-40B4-BE49-F238E27FC236}">
                <a16:creationId xmlns:a16="http://schemas.microsoft.com/office/drawing/2014/main" id="{BA567C65-68F2-A125-5DFF-18A919FA5378}"/>
              </a:ext>
            </a:extLst>
          </p:cNvPr>
          <p:cNvSpPr txBox="1"/>
          <p:nvPr/>
        </p:nvSpPr>
        <p:spPr>
          <a:xfrm>
            <a:off x="7159055" y="5008214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+</a:t>
            </a:r>
            <a:r>
              <a:rPr lang="en-US" sz="3000" b="1" dirty="0">
                <a:solidFill>
                  <a:schemeClr val="accent1"/>
                </a:solidFill>
              </a:rPr>
              <a:t>6</a:t>
            </a:r>
            <a:r>
              <a:rPr lang="en-US" sz="2000" b="1" dirty="0">
                <a:solidFill>
                  <a:schemeClr val="accent1"/>
                </a:solidFill>
              </a:rPr>
              <a:t>%</a:t>
            </a:r>
            <a:endParaRPr lang="en-US" sz="2000" dirty="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57" name="TextBox 26">
            <a:extLst>
              <a:ext uri="{FF2B5EF4-FFF2-40B4-BE49-F238E27FC236}">
                <a16:creationId xmlns:a16="http://schemas.microsoft.com/office/drawing/2014/main" id="{E43AF11E-AC06-E771-9BF6-4A84C2F20E0F}"/>
              </a:ext>
            </a:extLst>
          </p:cNvPr>
          <p:cNvSpPr txBox="1"/>
          <p:nvPr/>
        </p:nvSpPr>
        <p:spPr>
          <a:xfrm>
            <a:off x="8577643" y="5008214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+</a:t>
            </a:r>
            <a:r>
              <a:rPr lang="en-US" sz="3000" b="1" dirty="0">
                <a:solidFill>
                  <a:schemeClr val="accent1"/>
                </a:solidFill>
              </a:rPr>
              <a:t>4</a:t>
            </a:r>
            <a:r>
              <a:rPr lang="en-US" sz="2000" b="1" dirty="0">
                <a:solidFill>
                  <a:schemeClr val="accent1"/>
                </a:solidFill>
              </a:rPr>
              <a:t>%</a:t>
            </a:r>
            <a:endParaRPr lang="en-US" sz="2000" dirty="0">
              <a:solidFill>
                <a:schemeClr val="accent1"/>
              </a:solidFill>
              <a:cs typeface="Arial" panose="020B0604020202020204"/>
            </a:endParaRPr>
          </a:p>
        </p:txBody>
      </p:sp>
      <p:sp>
        <p:nvSpPr>
          <p:cNvPr id="60" name="TextBox 26">
            <a:extLst>
              <a:ext uri="{FF2B5EF4-FFF2-40B4-BE49-F238E27FC236}">
                <a16:creationId xmlns:a16="http://schemas.microsoft.com/office/drawing/2014/main" id="{F9F3F6E7-8DD6-8866-7202-013509E0487B}"/>
              </a:ext>
            </a:extLst>
          </p:cNvPr>
          <p:cNvSpPr txBox="1"/>
          <p:nvPr/>
        </p:nvSpPr>
        <p:spPr>
          <a:xfrm>
            <a:off x="9996232" y="5008214"/>
            <a:ext cx="137173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+</a:t>
            </a:r>
            <a:r>
              <a:rPr lang="en-US" sz="3000" b="1" dirty="0">
                <a:solidFill>
                  <a:schemeClr val="accent1"/>
                </a:solidFill>
              </a:rPr>
              <a:t>4</a:t>
            </a:r>
            <a:r>
              <a:rPr lang="en-US" sz="2000" b="1" dirty="0">
                <a:solidFill>
                  <a:schemeClr val="accent1"/>
                </a:solidFill>
              </a:rPr>
              <a:t>%</a:t>
            </a:r>
            <a:endParaRPr lang="en-US" sz="2000" dirty="0">
              <a:solidFill>
                <a:schemeClr val="accent1"/>
              </a:solidFill>
              <a:cs typeface="Arial" panose="020B0604020202020204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0533309E-48E1-7F35-5432-7B3B8D5CAB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106901" y="4456314"/>
            <a:ext cx="636180" cy="63618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79EAB38-1051-8C68-9F5F-81C6369A06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478631" y="4382569"/>
            <a:ext cx="701506" cy="701506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21E58CD-78A0-03E4-7F2B-2603B5B685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969223" y="4418037"/>
            <a:ext cx="588570" cy="58857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B2B0F028-B7D0-B011-853C-066DEFCF74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387812" y="4418037"/>
            <a:ext cx="588570" cy="5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5004"/>
      </p:ext>
    </p:extLst>
  </p:cSld>
  <p:clrMapOvr>
    <a:masterClrMapping/>
  </p:clrMapOvr>
</p:sld>
</file>

<file path=ppt/theme/theme1.xml><?xml version="1.0" encoding="utf-8"?>
<a:theme xmlns:a="http://schemas.openxmlformats.org/drawingml/2006/main" name="Blue-Green Slides">
  <a:themeElements>
    <a:clrScheme name="MPG Refresh">
      <a:dk1>
        <a:srgbClr val="282A32"/>
      </a:dk1>
      <a:lt1>
        <a:srgbClr val="FFFFFF"/>
      </a:lt1>
      <a:dk2>
        <a:srgbClr val="939398"/>
      </a:dk2>
      <a:lt2>
        <a:srgbClr val="EFEFEF"/>
      </a:lt2>
      <a:accent1>
        <a:srgbClr val="4C79AF"/>
      </a:accent1>
      <a:accent2>
        <a:srgbClr val="669E66"/>
      </a:accent2>
      <a:accent3>
        <a:srgbClr val="CC334D"/>
      </a:accent3>
      <a:accent4>
        <a:srgbClr val="C25700"/>
      </a:accent4>
      <a:accent5>
        <a:srgbClr val="5C4BB9"/>
      </a:accent5>
      <a:accent6>
        <a:srgbClr val="67696F"/>
      </a:accent6>
      <a:hlink>
        <a:srgbClr val="4C79AF"/>
      </a:hlink>
      <a:folHlink>
        <a:srgbClr val="386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9c5b08-cb81-4195-8691-dad82de53183">
      <Terms xmlns="http://schemas.microsoft.com/office/infopath/2007/PartnerControls"/>
    </lcf76f155ced4ddcb4097134ff3c332f>
    <TaxCatchAll xmlns="77ca6c73-e479-4d75-a80c-0e4cb0588ee9" xsi:nil="true"/>
    <SharedWithUsers xmlns="77ca6c73-e479-4d75-a80c-0e4cb0588ee9">
      <UserInfo>
        <DisplayName>van Beusekom, Susannah</DisplayName>
        <AccountId>19</AccountId>
        <AccountType/>
      </UserInfo>
      <UserInfo>
        <DisplayName>Company Administrator</DisplayName>
        <AccountId>6</AccountId>
        <AccountType/>
      </UserInfo>
      <UserInfo>
        <DisplayName>Alvaro Ruiz Martinez</DisplayName>
        <AccountId>469</AccountId>
        <AccountType/>
      </UserInfo>
      <UserInfo>
        <DisplayName>Nicole Wege</DisplayName>
        <AccountId>22</AccountId>
        <AccountType/>
      </UserInfo>
      <UserInfo>
        <DisplayName>Miązek, Patrycja</DisplayName>
        <AccountId>23</AccountId>
        <AccountType/>
      </UserInfo>
      <UserInfo>
        <DisplayName>Henna Karjalainen</DisplayName>
        <AccountId>1064</AccountId>
        <AccountType/>
      </UserInfo>
      <UserInfo>
        <DisplayName>António Leão</DisplayName>
        <AccountId>785</AccountId>
        <AccountType/>
      </UserInfo>
      <UserInfo>
        <DisplayName>Petracca, Tracy</DisplayName>
        <AccountId>1561</AccountId>
        <AccountType/>
      </UserInfo>
      <UserInfo>
        <DisplayName>Trost, Kurt</DisplayName>
        <AccountId>1562</AccountId>
        <AccountType/>
      </UserInfo>
      <UserInfo>
        <DisplayName>Rivera, Jon Ray</DisplayName>
        <AccountId>1563</AccountId>
        <AccountType/>
      </UserInfo>
      <UserInfo>
        <DisplayName>Bob Davies</DisplayName>
        <AccountId>1564</AccountId>
        <AccountType/>
      </UserInfo>
    </SharedWithUsers>
    <MediaLengthInSeconds xmlns="569c5b08-cb81-4195-8691-dad82de53183" xsi:nil="true"/>
    <Reviewed xmlns="569c5b08-cb81-4195-8691-dad82de53183">false</Review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E854413348B469EAD5AB8949E36BD" ma:contentTypeVersion="16" ma:contentTypeDescription="Create a new document." ma:contentTypeScope="" ma:versionID="b9603c43d115190a6cb567ae9f34233a">
  <xsd:schema xmlns:xsd="http://www.w3.org/2001/XMLSchema" xmlns:xs="http://www.w3.org/2001/XMLSchema" xmlns:p="http://schemas.microsoft.com/office/2006/metadata/properties" xmlns:ns2="569c5b08-cb81-4195-8691-dad82de53183" xmlns:ns3="77ca6c73-e479-4d75-a80c-0e4cb0588ee9" targetNamespace="http://schemas.microsoft.com/office/2006/metadata/properties" ma:root="true" ma:fieldsID="ab366544fc372e983d0cab22693b0406" ns2:_="" ns3:_="">
    <xsd:import namespace="569c5b08-cb81-4195-8691-dad82de53183"/>
    <xsd:import namespace="77ca6c73-e479-4d75-a80c-0e4cb0588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Reviewed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5b08-cb81-4195-8691-dad82de5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viewed" ma:index="19" nillable="true" ma:displayName="Reviewed" ma:default="0" ma:format="Dropdown" ma:internalName="Reviewed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eabf1b-ca55-4ef7-a122-c0a3080e3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a6c73-e479-4d75-a80c-0e4cb0588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9113183-d26d-424f-a84e-8f0130efb62d}" ma:internalName="TaxCatchAll" ma:showField="CatchAllData" ma:web="77ca6c73-e479-4d75-a80c-0e4cb0588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71458B-780A-47B4-9B84-ED23E27A03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3C223F-A017-4843-987E-D470BE4A351D}">
  <ds:schemaRefs>
    <ds:schemaRef ds:uri="http://schemas.microsoft.com/office/2006/metadata/properties"/>
    <ds:schemaRef ds:uri="77ca6c73-e479-4d75-a80c-0e4cb0588ee9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569c5b08-cb81-4195-8691-dad82de531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A5CE97-BF8E-4D2F-98B2-D4BC3EF73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c5b08-cb81-4195-8691-dad82de53183"/>
    <ds:schemaRef ds:uri="77ca6c73-e479-4d75-a80c-0e4cb0588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3416</Words>
  <Application>Microsoft Office PowerPoint</Application>
  <PresentationFormat>Geniş ekran</PresentationFormat>
  <Paragraphs>358</Paragraphs>
  <Slides>28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8" baseType="lpstr">
      <vt:lpstr>Apple Symbols</vt:lpstr>
      <vt:lpstr>Arial</vt:lpstr>
      <vt:lpstr>Arial Narrow</vt:lpstr>
      <vt:lpstr>Calibri</vt:lpstr>
      <vt:lpstr>Helvetica</vt:lpstr>
      <vt:lpstr>Roboto</vt:lpstr>
      <vt:lpstr>Symbol</vt:lpstr>
      <vt:lpstr>System Font Regular</vt:lpstr>
      <vt:lpstr>Times New Roman</vt:lpstr>
      <vt:lpstr>Blue-Green Slides</vt:lpstr>
      <vt:lpstr>İstihdama Genel Bakış Araştırması, Küresel Rüzgarlara Rağmen İlk Çeyrek’te de Devam Ediyor.</vt:lpstr>
      <vt:lpstr>Araştırma Özeti</vt:lpstr>
      <vt:lpstr>İçindekiler</vt:lpstr>
      <vt:lpstr>Q1 (İlk Çeyrek) İstihdam Görünümleri</vt:lpstr>
      <vt:lpstr>2023 1. Çeyrek için Küresel İstihdam Görünümü</vt:lpstr>
      <vt:lpstr>Ocak – Mart Ayları İşverenlerin İşe Alım Beklentileri</vt:lpstr>
      <vt:lpstr>2023'ün İlk Çeyreğinde Orta Düzeyde İşe Alım Bekleniyor</vt:lpstr>
      <vt:lpstr>İşverenlerin Zorluklara Karşı Gösterecekleri 3 Aylık İstihdam Değişimi </vt:lpstr>
      <vt:lpstr>Yıldan Yıla &amp; Çeyrekten Çeyreğe Görünümler</vt:lpstr>
      <vt:lpstr>İşverenler, Kilit Sektörlerde Yüksek İstihdam Talebi Bekliyor</vt:lpstr>
      <vt:lpstr>Küçük Ölçekli Firmalar İlk Çeyrek İçin Hazırlanıyor</vt:lpstr>
      <vt:lpstr>Avrupa, Orta Doğu ve Afrika'daki İşverenlerin İstihdam Beklentisi Düşük</vt:lpstr>
      <vt:lpstr>Amerika'daki İşverenler Umut Verici Görünüm Bildiriyor.</vt:lpstr>
      <vt:lpstr>Asya Pasifik'teki İşe Alım Yöneticileri, İlk Çeyrek’te Düşüş Bekliyor.</vt:lpstr>
      <vt:lpstr>Günümüz Trendleri İşgücünü Nasıl Etkiliyor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İşgücü Trendleri  ve Karşılaşılan Zorluklar</vt:lpstr>
      <vt:lpstr>Dönüşümü SağlayanTrendler: Yeni Değil, Acil Durumda</vt:lpstr>
      <vt:lpstr>PowerPoint Sunusu</vt:lpstr>
      <vt:lpstr>ManpowerGroup İstihdama Genel Bakış Araştırması Hakkında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Spude, Lauren</dc:creator>
  <cp:lastModifiedBy>Buse Aksoy</cp:lastModifiedBy>
  <cp:revision>104</cp:revision>
  <dcterms:created xsi:type="dcterms:W3CDTF">2022-09-19T18:59:25Z</dcterms:created>
  <dcterms:modified xsi:type="dcterms:W3CDTF">2023-01-13T06:34:14Z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0x010100A6BE854413348B469EAD5AB8949E36BD</vt:lpwstr>
  </property>
  <property fmtid="{D5CDD505-2E9C-101B-9397-08002B2CF9AE}" pid="3" name="MediaServiceImageTags">
    <vt:lpwstr/>
  </property>
  <property fmtid="{D5CDD505-2E9C-101B-9397-08002B2CF9AE}" pid="4" name="Order">
    <vt:r8>6434100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Reviewed">
    <vt:bool>false</vt:bool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Preview Image">
    <vt:lpwstr>, </vt:lpwstr>
  </property>
</Properties>
</file>